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8" r:id="rId12"/>
    <p:sldId id="270" r:id="rId13"/>
    <p:sldId id="271" r:id="rId14"/>
    <p:sldId id="272" r:id="rId15"/>
    <p:sldId id="273" r:id="rId16"/>
  </p:sldIdLst>
  <p:sldSz cx="9144000" cy="5143500" type="screen16x9"/>
  <p:notesSz cx="6858000" cy="9144000"/>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3" d="100"/>
          <a:sy n="103" d="100"/>
        </p:scale>
        <p:origin x="8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5136" y="80645"/>
            <a:ext cx="8229600" cy="548713"/>
          </a:xfrm>
        </p:spPr>
        <p:txBody>
          <a:bodyPr/>
          <a:lstStyle>
            <a:lvl1pPr>
              <a:defRPr/>
            </a:lvl1pPr>
          </a:lstStyle>
          <a:p>
            <a:r>
              <a:rPr lang="en-US" dirty="0"/>
              <a:t>Master title style (only changes made to the parent slide will be reflected in the app)</a:t>
            </a:r>
          </a:p>
        </p:txBody>
      </p:sp>
      <p:sp>
        <p:nvSpPr>
          <p:cNvPr id="6" name="Slide Number Placeholder 5"/>
          <p:cNvSpPr>
            <a:spLocks noGrp="1"/>
          </p:cNvSpPr>
          <p:nvPr>
            <p:ph type="sldNum" sz="quarter" idx="12"/>
          </p:nvPr>
        </p:nvSpPr>
        <p:spPr/>
        <p:txBody>
          <a:bodyPr/>
          <a:lstStyle/>
          <a:p>
            <a:fld id="{A88B48FB-E956-2048-9E74-C69E7CAA26CC}" type="slidenum">
              <a:rPr lang="en-US" smtClean="0"/>
              <a:t>‹N°›</a:t>
            </a:fld>
            <a:endParaRPr lang="en-US"/>
          </a:p>
        </p:txBody>
      </p:sp>
      <p:sp>
        <p:nvSpPr>
          <p:cNvPr id="8" name="Content Placeholder 7">
            <a:extLst>
              <a:ext uri="{FF2B5EF4-FFF2-40B4-BE49-F238E27FC236}">
                <a16:creationId xmlns:a16="http://schemas.microsoft.com/office/drawing/2014/main" id="{8252A03B-2D42-4DAE-8460-CF96145A8DF0}"/>
              </a:ext>
            </a:extLst>
          </p:cNvPr>
          <p:cNvSpPr>
            <a:spLocks noGrp="1"/>
          </p:cNvSpPr>
          <p:nvPr>
            <p:ph sz="quarter" idx="13" hasCustomPrompt="1"/>
          </p:nvPr>
        </p:nvSpPr>
        <p:spPr>
          <a:xfrm>
            <a:off x="115136" y="1005080"/>
            <a:ext cx="8229600" cy="3569013"/>
          </a:xfrm>
        </p:spPr>
        <p:txBody>
          <a:bodyPr/>
          <a:lstStyle>
            <a:lvl1pPr>
              <a:defRPr sz="1400">
                <a:solidFill>
                  <a:schemeClr val="tx1"/>
                </a:solidFill>
              </a:defRPr>
            </a:lvl1pPr>
            <a:lvl2pPr>
              <a:defRPr sz="1400">
                <a:latin typeface="Arial" panose="020B0604020202020204" pitchFamily="34" charset="0"/>
                <a:cs typeface="Arial" panose="020B0604020202020204" pitchFamily="34" charset="0"/>
              </a:defRPr>
            </a:lvl2pPr>
            <a:lvl3pPr>
              <a:defRPr sz="1200">
                <a:latin typeface="Arial" panose="020B0604020202020204" pitchFamily="34" charset="0"/>
                <a:cs typeface="Arial" panose="020B0604020202020204" pitchFamily="34" charset="0"/>
              </a:defRPr>
            </a:lvl3pPr>
            <a:lvl4pPr>
              <a:defRPr sz="1100">
                <a:latin typeface="Arial" panose="020B0604020202020204" pitchFamily="34" charset="0"/>
                <a:cs typeface="Arial" panose="020B0604020202020204" pitchFamily="34" charset="0"/>
              </a:defRPr>
            </a:lvl4pPr>
            <a:lvl5pPr>
              <a:defRPr sz="1100">
                <a:latin typeface="Arial" panose="020B0604020202020204" pitchFamily="34" charset="0"/>
                <a:cs typeface="Arial" panose="020B0604020202020204" pitchFamily="34" charset="0"/>
              </a:defRPr>
            </a:lvl5pPr>
          </a:lstStyle>
          <a:p>
            <a:pPr lvl="0"/>
            <a:r>
              <a:rPr lang="en-US" dirty="0"/>
              <a:t>Master text style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4">
            <a:extLst>
              <a:ext uri="{FF2B5EF4-FFF2-40B4-BE49-F238E27FC236}">
                <a16:creationId xmlns:a16="http://schemas.microsoft.com/office/drawing/2014/main" id="{FCB14CF1-AB9B-4870-9E5C-AD8F31C7FF68}"/>
              </a:ext>
            </a:extLst>
          </p:cNvPr>
          <p:cNvSpPr>
            <a:spLocks noGrp="1"/>
          </p:cNvSpPr>
          <p:nvPr>
            <p:ph type="body" sz="quarter" idx="14" hasCustomPrompt="1"/>
          </p:nvPr>
        </p:nvSpPr>
        <p:spPr>
          <a:xfrm>
            <a:off x="123322" y="627419"/>
            <a:ext cx="8229600" cy="239713"/>
          </a:xfrm>
        </p:spPr>
        <p:txBody>
          <a:bodyPr/>
          <a:lstStyle>
            <a:lvl1pPr>
              <a:defRPr/>
            </a:lvl1pPr>
          </a:lstStyle>
          <a:p>
            <a:pPr lvl="0"/>
            <a:r>
              <a:rPr lang="en-US" dirty="0"/>
              <a:t>Master text style</a:t>
            </a:r>
            <a:endParaRPr lang="en-GB" dirty="0"/>
          </a:p>
        </p:txBody>
      </p:sp>
      <p:sp>
        <p:nvSpPr>
          <p:cNvPr id="7" name="Footer Placeholder 3">
            <a:extLst>
              <a:ext uri="{FF2B5EF4-FFF2-40B4-BE49-F238E27FC236}">
                <a16:creationId xmlns:a16="http://schemas.microsoft.com/office/drawing/2014/main" id="{E39551A5-770E-3978-ED85-9963EA081996}"/>
              </a:ext>
            </a:extLst>
          </p:cNvPr>
          <p:cNvSpPr>
            <a:spLocks noGrp="1"/>
          </p:cNvSpPr>
          <p:nvPr>
            <p:ph type="ftr" sz="quarter" idx="3"/>
          </p:nvPr>
        </p:nvSpPr>
        <p:spPr>
          <a:xfrm>
            <a:off x="2057400" y="4811867"/>
            <a:ext cx="6339374" cy="274637"/>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9" name="Subtitle 1">
            <a:extLst>
              <a:ext uri="{FF2B5EF4-FFF2-40B4-BE49-F238E27FC236}">
                <a16:creationId xmlns:a16="http://schemas.microsoft.com/office/drawing/2014/main" id="{598A6424-24D4-9A7A-503B-1810D9718646}"/>
              </a:ext>
            </a:extLst>
          </p:cNvPr>
          <p:cNvSpPr txBox="1">
            <a:spLocks/>
          </p:cNvSpPr>
          <p:nvPr userDrawn="1"/>
        </p:nvSpPr>
        <p:spPr>
          <a:xfrm>
            <a:off x="44110" y="4880795"/>
            <a:ext cx="1050635" cy="160202"/>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800" dirty="0">
                <a:solidFill>
                  <a:srgbClr val="7C878E"/>
                </a:solidFill>
                <a:latin typeface="Helvetica Neue"/>
                <a:cs typeface="Helvetica Neue"/>
              </a:rPr>
              <a:t>Powered by</a:t>
            </a:r>
          </a:p>
        </p:txBody>
      </p:sp>
      <p:pic>
        <p:nvPicPr>
          <p:cNvPr id="10" name="Picture 9">
            <a:extLst>
              <a:ext uri="{FF2B5EF4-FFF2-40B4-BE49-F238E27FC236}">
                <a16:creationId xmlns:a16="http://schemas.microsoft.com/office/drawing/2014/main" id="{E8D6880F-98FC-C70E-7434-35DAC835CCE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8610" y="4835992"/>
            <a:ext cx="1213734" cy="295620"/>
          </a:xfrm>
          <a:prstGeom prst="rect">
            <a:avLst/>
          </a:prstGeom>
        </p:spPr>
      </p:pic>
    </p:spTree>
    <p:extLst>
      <p:ext uri="{BB962C8B-B14F-4D97-AF65-F5344CB8AC3E}">
        <p14:creationId xmlns:p14="http://schemas.microsoft.com/office/powerpoint/2010/main" val="59644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bg>
      <p:bgPr>
        <a:solidFill>
          <a:schemeClr val="accent1"/>
        </a:solidFill>
        <a:effectLst/>
      </p:bgPr>
    </p:bg>
    <p:spTree>
      <p:nvGrpSpPr>
        <p:cNvPr id="1" name=""/>
        <p:cNvGrpSpPr/>
        <p:nvPr/>
      </p:nvGrpSpPr>
      <p:grpSpPr>
        <a:xfrm>
          <a:off x="0" y="0"/>
          <a:ext cx="0" cy="0"/>
          <a:chOff x="0" y="0"/>
          <a:chExt cx="0" cy="0"/>
        </a:xfrm>
      </p:grpSpPr>
      <p:sp>
        <p:nvSpPr>
          <p:cNvPr id="8" name="Text Placeholder 7"/>
          <p:cNvSpPr>
            <a:spLocks noGrp="1"/>
          </p:cNvSpPr>
          <p:nvPr>
            <p:ph type="body" sz="quarter" idx="11" hasCustomPrompt="1"/>
          </p:nvPr>
        </p:nvSpPr>
        <p:spPr>
          <a:xfrm>
            <a:off x="256494" y="2494609"/>
            <a:ext cx="7787252" cy="1234730"/>
          </a:xfrm>
        </p:spPr>
        <p:txBody>
          <a:bodyPr anchor="b">
            <a:normAutofit/>
          </a:bodyPr>
          <a:lstStyle>
            <a:lvl1pPr marL="0" indent="0">
              <a:buNone/>
              <a:defRPr sz="3200" b="1" baseline="0">
                <a:solidFill>
                  <a:schemeClr val="bg1"/>
                </a:solidFill>
              </a:defRPr>
            </a:lvl1pPr>
          </a:lstStyle>
          <a:p>
            <a:pPr lvl="0"/>
            <a:r>
              <a:rPr lang="en-US" dirty="0"/>
              <a:t>Title style (only changes made to the parent slide will be reflected in the app)</a:t>
            </a:r>
          </a:p>
        </p:txBody>
      </p:sp>
      <p:sp>
        <p:nvSpPr>
          <p:cNvPr id="3" name="Text Placeholder 2"/>
          <p:cNvSpPr>
            <a:spLocks noGrp="1"/>
          </p:cNvSpPr>
          <p:nvPr>
            <p:ph type="body" sz="quarter" idx="12" hasCustomPrompt="1"/>
          </p:nvPr>
        </p:nvSpPr>
        <p:spPr>
          <a:xfrm>
            <a:off x="266162" y="3729038"/>
            <a:ext cx="2938463" cy="385762"/>
          </a:xfrm>
        </p:spPr>
        <p:txBody>
          <a:bodyPr>
            <a:normAutofit/>
          </a:bodyPr>
          <a:lstStyle>
            <a:lvl1pPr>
              <a:defRPr sz="1200" baseline="0">
                <a:solidFill>
                  <a:schemeClr val="bg1"/>
                </a:solidFill>
              </a:defRPr>
            </a:lvl1pPr>
          </a:lstStyle>
          <a:p>
            <a:pPr lvl="0"/>
            <a:r>
              <a:rPr lang="en-US" dirty="0"/>
              <a:t>Title slide subtitle style</a:t>
            </a:r>
          </a:p>
        </p:txBody>
      </p:sp>
      <p:sp>
        <p:nvSpPr>
          <p:cNvPr id="5" name="Subtitle 1">
            <a:extLst>
              <a:ext uri="{FF2B5EF4-FFF2-40B4-BE49-F238E27FC236}">
                <a16:creationId xmlns:a16="http://schemas.microsoft.com/office/drawing/2014/main" id="{B397FB30-D0E6-47F8-D354-616B0E20A00C}"/>
              </a:ext>
            </a:extLst>
          </p:cNvPr>
          <p:cNvSpPr txBox="1">
            <a:spLocks/>
          </p:cNvSpPr>
          <p:nvPr userDrawn="1"/>
        </p:nvSpPr>
        <p:spPr>
          <a:xfrm>
            <a:off x="3389891" y="4862023"/>
            <a:ext cx="1050635" cy="160202"/>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800" dirty="0">
                <a:solidFill>
                  <a:srgbClr val="FFFFFF"/>
                </a:solidFill>
                <a:latin typeface="Helvetica Neue"/>
                <a:cs typeface="Helvetica Neue"/>
              </a:rPr>
              <a:t>Powered by</a:t>
            </a:r>
          </a:p>
        </p:txBody>
      </p:sp>
      <p:pic>
        <p:nvPicPr>
          <p:cNvPr id="6" name="Picture 5">
            <a:extLst>
              <a:ext uri="{FF2B5EF4-FFF2-40B4-BE49-F238E27FC236}">
                <a16:creationId xmlns:a16="http://schemas.microsoft.com/office/drawing/2014/main" id="{664C1F35-7934-3723-FBBD-74C99BCA9C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56014" y="4791407"/>
            <a:ext cx="1381743" cy="336541"/>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esponse Summary Slide">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7B593F9-7B30-274B-BFFF-492683631E49}" type="slidenum">
              <a:rPr lang="en-US" smtClean="0"/>
              <a:t>‹N°›</a:t>
            </a:fld>
            <a:endParaRPr lang="en-US"/>
          </a:p>
        </p:txBody>
      </p:sp>
      <p:sp>
        <p:nvSpPr>
          <p:cNvPr id="13" name="Text Placeholder 12"/>
          <p:cNvSpPr>
            <a:spLocks noGrp="1"/>
          </p:cNvSpPr>
          <p:nvPr>
            <p:ph type="body" sz="quarter" idx="13" hasCustomPrompt="1"/>
          </p:nvPr>
        </p:nvSpPr>
        <p:spPr>
          <a:xfrm>
            <a:off x="211403" y="3639393"/>
            <a:ext cx="4576388" cy="350837"/>
          </a:xfrm>
        </p:spPr>
        <p:txBody>
          <a:bodyPr/>
          <a:lstStyle>
            <a:lvl1pPr>
              <a:defRPr b="0"/>
            </a:lvl1pPr>
          </a:lstStyle>
          <a:p>
            <a:pPr lvl="0"/>
            <a:r>
              <a:rPr lang="en-US" dirty="0"/>
              <a:t>Master text style</a:t>
            </a:r>
          </a:p>
        </p:txBody>
      </p:sp>
      <p:sp>
        <p:nvSpPr>
          <p:cNvPr id="17" name="Title 16"/>
          <p:cNvSpPr>
            <a:spLocks noGrp="1"/>
          </p:cNvSpPr>
          <p:nvPr>
            <p:ph type="title" hasCustomPrompt="1"/>
          </p:nvPr>
        </p:nvSpPr>
        <p:spPr>
          <a:xfrm>
            <a:off x="204788" y="2334751"/>
            <a:ext cx="8229600" cy="857250"/>
          </a:xfrm>
        </p:spPr>
        <p:txBody>
          <a:bodyPr/>
          <a:lstStyle/>
          <a:p>
            <a:r>
              <a:rPr lang="en-US" dirty="0"/>
              <a:t>Master title style (only changes made to the parent slide will be reflected in the app)</a:t>
            </a:r>
          </a:p>
        </p:txBody>
      </p:sp>
      <p:sp>
        <p:nvSpPr>
          <p:cNvPr id="16" name="Text Placeholder 5"/>
          <p:cNvSpPr>
            <a:spLocks noGrp="1"/>
          </p:cNvSpPr>
          <p:nvPr>
            <p:ph type="body" sz="quarter" idx="17" hasCustomPrompt="1"/>
          </p:nvPr>
        </p:nvSpPr>
        <p:spPr>
          <a:xfrm>
            <a:off x="204788" y="3158633"/>
            <a:ext cx="3859212" cy="280987"/>
          </a:xfrm>
        </p:spPr>
        <p:txBody>
          <a:bodyPr/>
          <a:lstStyle>
            <a:lvl2pPr marL="4763" indent="0">
              <a:buNone/>
              <a:defRPr sz="1600">
                <a:solidFill>
                  <a:schemeClr val="bg1">
                    <a:lumMod val="50000"/>
                  </a:schemeClr>
                </a:solidFill>
                <a:latin typeface="Arial"/>
                <a:cs typeface="Arial"/>
              </a:defRPr>
            </a:lvl2pPr>
          </a:lstStyle>
          <a:p>
            <a:pPr lvl="1"/>
            <a:r>
              <a:rPr lang="en-US" dirty="0"/>
              <a:t>Total Responses style</a:t>
            </a:r>
          </a:p>
        </p:txBody>
      </p:sp>
      <p:sp>
        <p:nvSpPr>
          <p:cNvPr id="7" name="Text Placeholder 12"/>
          <p:cNvSpPr>
            <a:spLocks noGrp="1"/>
          </p:cNvSpPr>
          <p:nvPr>
            <p:ph type="body" sz="quarter" idx="18" hasCustomPrompt="1"/>
          </p:nvPr>
        </p:nvSpPr>
        <p:spPr>
          <a:xfrm>
            <a:off x="211403" y="4047840"/>
            <a:ext cx="4576388" cy="350837"/>
          </a:xfrm>
        </p:spPr>
        <p:txBody>
          <a:bodyPr/>
          <a:lstStyle>
            <a:lvl1pPr>
              <a:defRPr b="0"/>
            </a:lvl1pPr>
          </a:lstStyle>
          <a:p>
            <a:pPr lvl="0"/>
            <a:r>
              <a:rPr lang="en-US" dirty="0"/>
              <a:t>Master text style</a:t>
            </a:r>
          </a:p>
        </p:txBody>
      </p:sp>
      <p:sp>
        <p:nvSpPr>
          <p:cNvPr id="8" name="Footer Placeholder 3">
            <a:extLst>
              <a:ext uri="{FF2B5EF4-FFF2-40B4-BE49-F238E27FC236}">
                <a16:creationId xmlns:a16="http://schemas.microsoft.com/office/drawing/2014/main" id="{CDF05C82-1244-9CA3-984A-2EEF32F7964F}"/>
              </a:ext>
            </a:extLst>
          </p:cNvPr>
          <p:cNvSpPr>
            <a:spLocks noGrp="1"/>
          </p:cNvSpPr>
          <p:nvPr>
            <p:ph type="ftr" sz="quarter" idx="3"/>
          </p:nvPr>
        </p:nvSpPr>
        <p:spPr>
          <a:xfrm>
            <a:off x="2057400" y="4811867"/>
            <a:ext cx="6306014" cy="274637"/>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9" name="Subtitle 1">
            <a:extLst>
              <a:ext uri="{FF2B5EF4-FFF2-40B4-BE49-F238E27FC236}">
                <a16:creationId xmlns:a16="http://schemas.microsoft.com/office/drawing/2014/main" id="{95CE0200-F192-0824-3C26-E467CCA0AF48}"/>
              </a:ext>
            </a:extLst>
          </p:cNvPr>
          <p:cNvSpPr txBox="1">
            <a:spLocks/>
          </p:cNvSpPr>
          <p:nvPr userDrawn="1"/>
        </p:nvSpPr>
        <p:spPr>
          <a:xfrm>
            <a:off x="44110" y="4880795"/>
            <a:ext cx="1050635" cy="160202"/>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800" dirty="0">
                <a:solidFill>
                  <a:srgbClr val="7C878E"/>
                </a:solidFill>
                <a:latin typeface="Helvetica Neue"/>
                <a:cs typeface="Helvetica Neue"/>
              </a:rPr>
              <a:t>Powered by</a:t>
            </a:r>
          </a:p>
        </p:txBody>
      </p:sp>
      <p:pic>
        <p:nvPicPr>
          <p:cNvPr id="10" name="Picture 9">
            <a:extLst>
              <a:ext uri="{FF2B5EF4-FFF2-40B4-BE49-F238E27FC236}">
                <a16:creationId xmlns:a16="http://schemas.microsoft.com/office/drawing/2014/main" id="{EEAE7EF1-F906-EB3F-7B2E-99EE2BAA376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8610" y="4835992"/>
            <a:ext cx="1213734" cy="295620"/>
          </a:xfrm>
          <a:prstGeom prst="rect">
            <a:avLst/>
          </a:prstGeom>
        </p:spPr>
      </p:pic>
    </p:spTree>
    <p:extLst>
      <p:ext uri="{BB962C8B-B14F-4D97-AF65-F5344CB8AC3E}">
        <p14:creationId xmlns:p14="http://schemas.microsoft.com/office/powerpoint/2010/main" val="296483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Char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5136" y="80645"/>
            <a:ext cx="8229600" cy="581143"/>
          </a:xfrm>
        </p:spPr>
        <p:txBody>
          <a:bodyPr/>
          <a:lstStyle/>
          <a:p>
            <a:r>
              <a:rPr lang="en-US" dirty="0"/>
              <a:t>Master title style (only changes made to the parent slide will be reflected in the app)</a:t>
            </a:r>
          </a:p>
        </p:txBody>
      </p:sp>
      <p:sp>
        <p:nvSpPr>
          <p:cNvPr id="3" name="Content Placeholder 2"/>
          <p:cNvSpPr>
            <a:spLocks noGrp="1"/>
          </p:cNvSpPr>
          <p:nvPr>
            <p:ph idx="1" hasCustomPrompt="1"/>
          </p:nvPr>
        </p:nvSpPr>
        <p:spPr>
          <a:xfrm>
            <a:off x="122570" y="666350"/>
            <a:ext cx="5332506" cy="249144"/>
          </a:xfrm>
        </p:spPr>
        <p:txBody>
          <a:bodyPr/>
          <a:lstStyle/>
          <a:p>
            <a:pPr lvl="0"/>
            <a:r>
              <a:rPr lang="en-US" dirty="0"/>
              <a:t>Master text style</a:t>
            </a:r>
          </a:p>
        </p:txBody>
      </p:sp>
      <p:sp>
        <p:nvSpPr>
          <p:cNvPr id="6" name="Slide Number Placeholder 5"/>
          <p:cNvSpPr>
            <a:spLocks noGrp="1"/>
          </p:cNvSpPr>
          <p:nvPr>
            <p:ph type="sldNum" sz="quarter" idx="12"/>
          </p:nvPr>
        </p:nvSpPr>
        <p:spPr/>
        <p:txBody>
          <a:bodyPr/>
          <a:lstStyle/>
          <a:p>
            <a:fld id="{A88B48FB-E956-2048-9E74-C69E7CAA26CC}" type="slidenum">
              <a:rPr lang="en-US" smtClean="0"/>
              <a:t>‹N°›</a:t>
            </a:fld>
            <a:endParaRPr lang="en-US"/>
          </a:p>
        </p:txBody>
      </p:sp>
      <p:sp>
        <p:nvSpPr>
          <p:cNvPr id="5" name="Footer Placeholder 3">
            <a:extLst>
              <a:ext uri="{FF2B5EF4-FFF2-40B4-BE49-F238E27FC236}">
                <a16:creationId xmlns:a16="http://schemas.microsoft.com/office/drawing/2014/main" id="{9FE2B938-E785-E802-7A9A-5AD4FEF6088C}"/>
              </a:ext>
            </a:extLst>
          </p:cNvPr>
          <p:cNvSpPr>
            <a:spLocks noGrp="1"/>
          </p:cNvSpPr>
          <p:nvPr>
            <p:ph type="ftr" sz="quarter" idx="3"/>
          </p:nvPr>
        </p:nvSpPr>
        <p:spPr>
          <a:xfrm>
            <a:off x="2093976" y="4811867"/>
            <a:ext cx="6302798" cy="274637"/>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7" name="Subtitle 1">
            <a:extLst>
              <a:ext uri="{FF2B5EF4-FFF2-40B4-BE49-F238E27FC236}">
                <a16:creationId xmlns:a16="http://schemas.microsoft.com/office/drawing/2014/main" id="{13756DC3-62A3-EAD0-0902-502D886CC750}"/>
              </a:ext>
            </a:extLst>
          </p:cNvPr>
          <p:cNvSpPr txBox="1">
            <a:spLocks/>
          </p:cNvSpPr>
          <p:nvPr userDrawn="1"/>
        </p:nvSpPr>
        <p:spPr>
          <a:xfrm>
            <a:off x="44110" y="4880795"/>
            <a:ext cx="1050635" cy="160202"/>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800" dirty="0">
                <a:solidFill>
                  <a:srgbClr val="7C878E"/>
                </a:solidFill>
                <a:latin typeface="Helvetica Neue"/>
                <a:cs typeface="Helvetica Neue"/>
              </a:rPr>
              <a:t>Powered by</a:t>
            </a:r>
          </a:p>
        </p:txBody>
      </p:sp>
      <p:pic>
        <p:nvPicPr>
          <p:cNvPr id="8" name="Picture 7">
            <a:extLst>
              <a:ext uri="{FF2B5EF4-FFF2-40B4-BE49-F238E27FC236}">
                <a16:creationId xmlns:a16="http://schemas.microsoft.com/office/drawing/2014/main" id="{91750C52-00F9-42B7-9AC0-F5417C88D42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8610" y="4835992"/>
            <a:ext cx="1213734" cy="295620"/>
          </a:xfrm>
          <a:prstGeom prst="rect">
            <a:avLst/>
          </a:prstGeom>
        </p:spPr>
      </p:pic>
    </p:spTree>
    <p:extLst>
      <p:ext uri="{BB962C8B-B14F-4D97-AF65-F5344CB8AC3E}">
        <p14:creationId xmlns:p14="http://schemas.microsoft.com/office/powerpoint/2010/main" val="216224047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5136" y="270516"/>
            <a:ext cx="8229600" cy="391272"/>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22570" y="666350"/>
            <a:ext cx="5332506" cy="249144"/>
          </a:xfrm>
          <a:prstGeom prst="rect">
            <a:avLst/>
          </a:prstGeom>
        </p:spPr>
        <p:txBody>
          <a:bodyPr vert="horz" lIns="91440" tIns="45720" rIns="91440" bIns="45720" rtlCol="0">
            <a:normAutofit/>
          </a:bodyPr>
          <a:lstStyle/>
          <a:p>
            <a:pPr lvl="0"/>
            <a:r>
              <a:rPr lang="en-US" dirty="0"/>
              <a:t>Click to edit Master text styles</a:t>
            </a:r>
          </a:p>
        </p:txBody>
      </p:sp>
      <p:sp>
        <p:nvSpPr>
          <p:cNvPr id="6" name="Slide Number Placeholder 5"/>
          <p:cNvSpPr>
            <a:spLocks noGrp="1"/>
          </p:cNvSpPr>
          <p:nvPr>
            <p:ph type="sldNum" sz="quarter" idx="4"/>
          </p:nvPr>
        </p:nvSpPr>
        <p:spPr>
          <a:xfrm>
            <a:off x="8367076" y="4815076"/>
            <a:ext cx="626035" cy="274637"/>
          </a:xfrm>
          <a:prstGeom prst="rect">
            <a:avLst/>
          </a:prstGeom>
        </p:spPr>
        <p:txBody>
          <a:bodyPr vert="horz" lIns="91440" tIns="45720" rIns="91440" bIns="45720" rtlCol="0" anchor="ctr"/>
          <a:lstStyle>
            <a:lvl1pPr algn="r">
              <a:defRPr sz="1000">
                <a:solidFill>
                  <a:schemeClr val="tx2">
                    <a:lumMod val="60000"/>
                    <a:lumOff val="40000"/>
                  </a:schemeClr>
                </a:solidFill>
                <a:latin typeface="Arial"/>
                <a:cs typeface="Arial"/>
              </a:defRPr>
            </a:lvl1pPr>
          </a:lstStyle>
          <a:p>
            <a:fld id="{A88B48FB-E956-2048-9E74-C69E7CAA26CC}" type="slidenum">
              <a:rPr lang="en-US" smtClean="0"/>
              <a:pPr/>
              <a:t>‹N°›</a:t>
            </a:fld>
            <a:endParaRPr lang="en-US" dirty="0"/>
          </a:p>
        </p:txBody>
      </p:sp>
      <p:sp>
        <p:nvSpPr>
          <p:cNvPr id="4" name="Footer Placeholder 3">
            <a:extLst>
              <a:ext uri="{FF2B5EF4-FFF2-40B4-BE49-F238E27FC236}">
                <a16:creationId xmlns:a16="http://schemas.microsoft.com/office/drawing/2014/main" id="{C67FE218-D8C1-4598-C115-912209DA107F}"/>
              </a:ext>
            </a:extLst>
          </p:cNvPr>
          <p:cNvSpPr>
            <a:spLocks noGrp="1"/>
          </p:cNvSpPr>
          <p:nvPr>
            <p:ph type="ftr" sz="quarter" idx="3"/>
          </p:nvPr>
        </p:nvSpPr>
        <p:spPr>
          <a:xfrm>
            <a:off x="2058920" y="4811866"/>
            <a:ext cx="6380992" cy="274637"/>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Tree>
    <p:extLst>
      <p:ext uri="{BB962C8B-B14F-4D97-AF65-F5344CB8AC3E}">
        <p14:creationId xmlns:p14="http://schemas.microsoft.com/office/powerpoint/2010/main" val="594875503"/>
      </p:ext>
    </p:extLst>
  </p:cSld>
  <p:clrMap bg1="lt1" tx1="dk1" bg2="lt2" tx2="dk2" accent1="accent1" accent2="accent2" accent3="accent3" accent4="accent4" accent5="accent5" accent6="accent6" hlink="hlink" folHlink="folHlink"/>
  <p:sldLayoutIdLst>
    <p:sldLayoutId id="2147483661" r:id="rId1"/>
    <p:sldLayoutId id="2147483674" r:id="rId2"/>
    <p:sldLayoutId id="2147483671" r:id="rId3"/>
    <p:sldLayoutId id="2147483675" r:id="rId4"/>
  </p:sldLayoutIdLst>
  <p:hf hdr="0" dt="0"/>
  <p:txStyles>
    <p:titleStyle>
      <a:lvl1pPr algn="l" defTabSz="457200" rtl="0" eaLnBrk="1" latinLnBrk="0" hangingPunct="1">
        <a:spcBef>
          <a:spcPct val="0"/>
        </a:spcBef>
        <a:buNone/>
        <a:defRPr sz="1800" b="1" kern="1200">
          <a:solidFill>
            <a:schemeClr val="tx1"/>
          </a:solidFill>
          <a:latin typeface="Arial"/>
          <a:ea typeface="+mj-ea"/>
          <a:cs typeface="Arial"/>
        </a:defRPr>
      </a:lvl1pPr>
    </p:titleStyle>
    <p:bodyStyle>
      <a:lvl1pPr marL="0" indent="0" algn="l" defTabSz="457200" rtl="0" eaLnBrk="1" latinLnBrk="0" hangingPunct="1">
        <a:spcBef>
          <a:spcPct val="20000"/>
        </a:spcBef>
        <a:buFont typeface="Arial"/>
        <a:buNone/>
        <a:defRPr sz="1000" kern="1200">
          <a:solidFill>
            <a:schemeClr val="bg1">
              <a:lumMod val="50000"/>
            </a:schemeClr>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GB" dirty="0"/>
              <a:t>Temps de partage sur le thème</a:t>
            </a:r>
            <a:endParaRPr dirty="0"/>
          </a:p>
        </p:txBody>
      </p:sp>
      <p:sp>
        <p:nvSpPr>
          <p:cNvPr id="3" name="Text Placeholder 2"/>
          <p:cNvSpPr>
            <a:spLocks noGrp="1"/>
          </p:cNvSpPr>
          <p:nvPr>
            <p:ph type="body" sz="quarter" idx="12"/>
          </p:nvPr>
        </p:nvSpPr>
        <p:spPr/>
        <p:txBody>
          <a:bodyPr/>
          <a:lstStyle/>
          <a:p>
            <a:r>
              <a:rPr lang="en-GB" dirty="0"/>
              <a:t>samedi 20 avril 2024</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GB" dirty="0"/>
              <a:t>Q5: Vous jugez la place de la PSC et des écritures saintes dans vos temps de partage...</a:t>
            </a:r>
            <a:endParaRPr dirty="0"/>
          </a:p>
        </p:txBody>
      </p:sp>
      <p:sp>
        <p:nvSpPr>
          <p:cNvPr id="3" name="Title"/>
          <p:cNvSpPr>
            <a:spLocks noGrp="1"/>
          </p:cNvSpPr>
          <p:nvPr>
            <p:ph type="body" sz="quarter" idx="14"/>
          </p:nvPr>
        </p:nvSpPr>
        <p:spPr/>
        <p:txBody>
          <a:bodyPr>
            <a:normAutofit lnSpcReduction="10000"/>
          </a:bodyPr>
          <a:lstStyle/>
          <a:p>
            <a:r>
              <a:rPr lang="en-GB" dirty="0"/>
              <a:t>Réponses obtenues : 38   Question(s) ignorée(s) : 0</a:t>
            </a:r>
            <a:endParaRPr dirty="0"/>
          </a:p>
        </p:txBody>
      </p:sp>
      <p:pic>
        <p:nvPicPr>
          <p:cNvPr id="6" name="Picture 1"/>
          <p:cNvPicPr>
            <a:picLocks noChangeAspect="1"/>
          </p:cNvPicPr>
          <p:nvPr/>
        </p:nvPicPr>
        <p:blipFill>
          <a:blip r:embed="rId2"/>
          <a:stretch>
            <a:fillRect/>
          </a:stretch>
        </p:blipFill>
        <p:spPr>
          <a:xfrm>
            <a:off x="550100" y="1000000"/>
            <a:ext cx="7543800" cy="364350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GB" dirty="0"/>
              <a:t>Q6: Les échanges dans l'équipe après le temps de partage sur le thème sont</a:t>
            </a:r>
            <a:endParaRPr dirty="0"/>
          </a:p>
        </p:txBody>
      </p:sp>
      <p:sp>
        <p:nvSpPr>
          <p:cNvPr id="3" name="Title"/>
          <p:cNvSpPr>
            <a:spLocks noGrp="1"/>
          </p:cNvSpPr>
          <p:nvPr>
            <p:ph type="body" sz="quarter" idx="14"/>
          </p:nvPr>
        </p:nvSpPr>
        <p:spPr/>
        <p:txBody>
          <a:bodyPr>
            <a:normAutofit lnSpcReduction="10000"/>
          </a:bodyPr>
          <a:lstStyle/>
          <a:p>
            <a:r>
              <a:rPr lang="en-GB" dirty="0"/>
              <a:t>Réponses obtenues : 38   Question(s) ignorée(s) : 0</a:t>
            </a:r>
            <a:endParaRPr dirty="0"/>
          </a:p>
        </p:txBody>
      </p:sp>
      <p:pic>
        <p:nvPicPr>
          <p:cNvPr id="6" name="Picture 1"/>
          <p:cNvPicPr>
            <a:picLocks noChangeAspect="1"/>
          </p:cNvPicPr>
          <p:nvPr/>
        </p:nvPicPr>
        <p:blipFill>
          <a:blip r:embed="rId2"/>
          <a:stretch>
            <a:fillRect/>
          </a:stretch>
        </p:blipFill>
        <p:spPr>
          <a:xfrm>
            <a:off x="550100" y="1000000"/>
            <a:ext cx="7543800" cy="364350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GB" dirty="0"/>
              <a:t>Q7: Le Conseiller Spirituel fait une relecture spirituelle du temps de partage sur le thème</a:t>
            </a:r>
            <a:endParaRPr dirty="0"/>
          </a:p>
        </p:txBody>
      </p:sp>
      <p:sp>
        <p:nvSpPr>
          <p:cNvPr id="3" name="Title"/>
          <p:cNvSpPr>
            <a:spLocks noGrp="1"/>
          </p:cNvSpPr>
          <p:nvPr>
            <p:ph type="body" sz="quarter" idx="14"/>
          </p:nvPr>
        </p:nvSpPr>
        <p:spPr/>
        <p:txBody>
          <a:bodyPr>
            <a:normAutofit lnSpcReduction="10000"/>
          </a:bodyPr>
          <a:lstStyle/>
          <a:p>
            <a:r>
              <a:rPr lang="en-GB" dirty="0"/>
              <a:t>Réponses obtenues : 38   Question(s) ignorée(s) : 0</a:t>
            </a:r>
            <a:endParaRPr dirty="0"/>
          </a:p>
        </p:txBody>
      </p:sp>
      <p:pic>
        <p:nvPicPr>
          <p:cNvPr id="6" name="Picture 1"/>
          <p:cNvPicPr>
            <a:picLocks noChangeAspect="1"/>
          </p:cNvPicPr>
          <p:nvPr/>
        </p:nvPicPr>
        <p:blipFill>
          <a:blip r:embed="rId2"/>
          <a:stretch>
            <a:fillRect/>
          </a:stretch>
        </p:blipFill>
        <p:spPr>
          <a:xfrm>
            <a:off x="550100" y="1000000"/>
            <a:ext cx="7543800" cy="364350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GB" dirty="0"/>
              <a:t>Q8: Avec le </a:t>
            </a:r>
            <a:r>
              <a:rPr lang="en-GB" dirty="0" err="1"/>
              <a:t>recul</a:t>
            </a:r>
            <a:r>
              <a:rPr lang="en-GB" dirty="0"/>
              <a:t>, quells </a:t>
            </a:r>
            <a:r>
              <a:rPr lang="en-GB" dirty="0" err="1"/>
              <a:t>sont</a:t>
            </a:r>
            <a:r>
              <a:rPr lang="en-GB" dirty="0"/>
              <a:t> les </a:t>
            </a:r>
            <a:r>
              <a:rPr lang="en-GB" dirty="0" err="1"/>
              <a:t>avantages</a:t>
            </a:r>
            <a:r>
              <a:rPr lang="en-GB" dirty="0"/>
              <a:t> et </a:t>
            </a:r>
            <a:r>
              <a:rPr lang="en-GB" dirty="0" err="1"/>
              <a:t>inconvénients</a:t>
            </a:r>
            <a:r>
              <a:rPr lang="en-GB" dirty="0"/>
              <a:t> de </a:t>
            </a:r>
            <a:r>
              <a:rPr lang="en-GB" dirty="0" err="1"/>
              <a:t>l’approche</a:t>
            </a:r>
            <a:r>
              <a:rPr lang="en-GB" dirty="0"/>
              <a:t> </a:t>
            </a:r>
            <a:r>
              <a:rPr lang="en-GB" dirty="0" err="1"/>
              <a:t>retenue</a:t>
            </a:r>
            <a:r>
              <a:rPr lang="en-GB" dirty="0"/>
              <a:t> par </a:t>
            </a:r>
            <a:r>
              <a:rPr lang="en-GB" dirty="0" err="1"/>
              <a:t>votre</a:t>
            </a:r>
            <a:r>
              <a:rPr lang="en-GB" dirty="0"/>
              <a:t> équipe (1/3)</a:t>
            </a:r>
            <a:endParaRPr dirty="0"/>
          </a:p>
        </p:txBody>
      </p:sp>
      <p:sp>
        <p:nvSpPr>
          <p:cNvPr id="3" name="Title"/>
          <p:cNvSpPr>
            <a:spLocks noGrp="1"/>
          </p:cNvSpPr>
          <p:nvPr>
            <p:ph type="body" sz="quarter" idx="14"/>
          </p:nvPr>
        </p:nvSpPr>
        <p:spPr>
          <a:xfrm>
            <a:off x="115136" y="629358"/>
            <a:ext cx="8229600" cy="239713"/>
          </a:xfrm>
        </p:spPr>
        <p:txBody>
          <a:bodyPr>
            <a:normAutofit lnSpcReduction="10000"/>
          </a:bodyPr>
          <a:lstStyle/>
          <a:p>
            <a:r>
              <a:rPr lang="en-GB" dirty="0"/>
              <a:t>Réponses obtenues : 31   Question(s) ignorée(s) : 7</a:t>
            </a:r>
            <a:endParaRPr dirty="0"/>
          </a:p>
        </p:txBody>
      </p:sp>
      <p:sp>
        <p:nvSpPr>
          <p:cNvPr id="5" name="ZoneTexte 4">
            <a:extLst>
              <a:ext uri="{FF2B5EF4-FFF2-40B4-BE49-F238E27FC236}">
                <a16:creationId xmlns:a16="http://schemas.microsoft.com/office/drawing/2014/main" id="{66316878-8A52-2078-C70D-0B8A997C676A}"/>
              </a:ext>
            </a:extLst>
          </p:cNvPr>
          <p:cNvSpPr txBox="1"/>
          <p:nvPr/>
        </p:nvSpPr>
        <p:spPr>
          <a:xfrm>
            <a:off x="263912" y="1076724"/>
            <a:ext cx="8452624" cy="3474541"/>
          </a:xfrm>
          <a:prstGeom prst="rect">
            <a:avLst/>
          </a:prstGeom>
          <a:noFill/>
        </p:spPr>
        <p:txBody>
          <a:bodyPr wrap="square">
            <a:spAutoFit/>
          </a:bodyPr>
          <a:lstStyle/>
          <a:p>
            <a:pPr marL="342900" lvl="0" indent="-342900">
              <a:lnSpc>
                <a:spcPct val="107000"/>
              </a:lnSpc>
              <a:buFont typeface="Symbol" panose="05050102010706020507" pitchFamily="18" charset="2"/>
              <a:buChar char=""/>
            </a:pPr>
            <a:r>
              <a:rPr lang="fr-FR" sz="1200" kern="100" dirty="0">
                <a:effectLst/>
                <a:latin typeface="Calibri" panose="020F0502020204030204" pitchFamily="34" charset="0"/>
                <a:ea typeface="Yu Gothic" panose="020B0400000000000000" pitchFamily="34" charset="-128"/>
                <a:cs typeface="Times New Roman" panose="02020603050405020304" pitchFamily="18" charset="0"/>
              </a:rPr>
              <a:t>Notre formule fonctionne plutôt bien, la plupart des équipiers jouent le jeu et préparent la séance. Personnellement j'apprécierais que le conseiller spirituel soit davantage impliqué dans la préparation, mais nous devons composer avec son emploi du temps chargé et nous avons quand même toujours un éclairage spirituel à l'issue du temps de partage. il est parfois difficile, dans le temps imparti, de couvrir 2 questions de manière assez approfondie et ce peut être un peu frustrant (opinion personnelle, dont je ne sais pas si elle est partagée par tous les membres de l'équipe)</a:t>
            </a:r>
          </a:p>
          <a:p>
            <a:pPr marL="342900" lvl="0" indent="-342900">
              <a:lnSpc>
                <a:spcPct val="107000"/>
              </a:lnSpc>
              <a:buFont typeface="Symbol" panose="05050102010706020507" pitchFamily="18" charset="2"/>
              <a:buChar char=""/>
            </a:pPr>
            <a:r>
              <a:rPr lang="fr-FR" sz="1200" kern="100" dirty="0">
                <a:effectLst/>
                <a:latin typeface="Calibri" panose="020F0502020204030204" pitchFamily="34" charset="0"/>
                <a:ea typeface="Yu Gothic" panose="020B0400000000000000" pitchFamily="34" charset="-128"/>
                <a:cs typeface="Times New Roman" panose="02020603050405020304" pitchFamily="18" charset="0"/>
              </a:rPr>
              <a:t>Les équipiers participent tous dans l’année à la préparation de plusieurs thèmes. La préparation de consiste pas à faire un grand exposé mais à éclairer quelques aspects si thèmes par la PSC et la Parole de Dieu et à poser des questions qui viennent interroger personnellement la façon dont nous vivons notre travail.  Le conseiller spirituel ne fait pas de relecture spirituelle en fin de réunion, mais il prépare toutes les réunions pour que cette dimension les imprègne en lien avec la PSC et la Parole de Dieu. Il est ensuite comme un autre équipier, avec ce qu’il est comme prêtre. Il faut veiller à ce que chacun participe aux échanges (distribution de la parole) et que l’on reste bien sur le « je » (vigilance indispensable). </a:t>
            </a:r>
          </a:p>
          <a:p>
            <a:pPr marL="342900" lvl="0" indent="-342900">
              <a:lnSpc>
                <a:spcPct val="107000"/>
              </a:lnSpc>
              <a:buFont typeface="Symbol" panose="05050102010706020507" pitchFamily="18" charset="2"/>
              <a:buChar char=""/>
            </a:pPr>
            <a:r>
              <a:rPr lang="fr-FR" sz="1200" kern="100" dirty="0">
                <a:effectLst/>
                <a:latin typeface="Calibri" panose="020F0502020204030204" pitchFamily="34" charset="0"/>
                <a:ea typeface="Yu Gothic" panose="020B0400000000000000" pitchFamily="34" charset="-128"/>
                <a:cs typeface="Times New Roman" panose="02020603050405020304" pitchFamily="18" charset="0"/>
              </a:rPr>
              <a:t>Avantages : le thème présenté par le membre nécessite une implication forte dans la préparation / très bons temps de partages / écoute / convivialité - Inconvénients : absence d'aumônier depuis 1 an </a:t>
            </a:r>
          </a:p>
          <a:p>
            <a:pPr marL="342900" lvl="0" indent="-342900">
              <a:lnSpc>
                <a:spcPct val="107000"/>
              </a:lnSpc>
              <a:buFont typeface="Symbol" panose="05050102010706020507" pitchFamily="18" charset="2"/>
              <a:buChar char=""/>
            </a:pPr>
            <a:r>
              <a:rPr lang="fr-FR" sz="1200" kern="100" dirty="0">
                <a:effectLst/>
                <a:latin typeface="Calibri" panose="020F0502020204030204" pitchFamily="34" charset="0"/>
                <a:ea typeface="Yu Gothic" panose="020B0400000000000000" pitchFamily="34" charset="-128"/>
                <a:cs typeface="Times New Roman" panose="02020603050405020304" pitchFamily="18" charset="0"/>
              </a:rPr>
              <a:t>Nous avons augmenté la part dédiée à la prière cette année car elle nous semblait auparavant un peu limitée. </a:t>
            </a:r>
          </a:p>
          <a:p>
            <a:pPr marL="342900" lvl="0" indent="-342900">
              <a:lnSpc>
                <a:spcPct val="107000"/>
              </a:lnSpc>
              <a:buFont typeface="Symbol" panose="05050102010706020507" pitchFamily="18" charset="2"/>
              <a:buChar char=""/>
            </a:pPr>
            <a:r>
              <a:rPr lang="fr-FR" sz="1200" kern="100" dirty="0">
                <a:effectLst/>
                <a:latin typeface="Calibri" panose="020F0502020204030204" pitchFamily="34" charset="0"/>
                <a:ea typeface="Yu Gothic" panose="020B0400000000000000" pitchFamily="34" charset="-128"/>
                <a:cs typeface="Times New Roman" panose="02020603050405020304" pitchFamily="18" charset="0"/>
              </a:rPr>
              <a:t>Les réunions sont préparées par un membre différent à chaque fois et cela varie les approches.  Par contre cela ne favorise pas le travail d’équipe. </a:t>
            </a:r>
          </a:p>
          <a:p>
            <a:pPr marL="342900" lvl="0" indent="-342900">
              <a:lnSpc>
                <a:spcPct val="107000"/>
              </a:lnSpc>
              <a:buFont typeface="Symbol" panose="05050102010706020507" pitchFamily="18" charset="2"/>
              <a:buChar char=""/>
            </a:pPr>
            <a:endParaRPr lang="fr-FR" sz="1400" kern="100" dirty="0">
              <a:effectLst/>
              <a:latin typeface="Calibri" panose="020F0502020204030204" pitchFamily="34" charset="0"/>
              <a:ea typeface="Yu Gothic" panose="020B0400000000000000" pitchFamily="34" charset="-128"/>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GB" dirty="0"/>
              <a:t>Q8: Avec le </a:t>
            </a:r>
            <a:r>
              <a:rPr lang="en-GB" dirty="0" err="1"/>
              <a:t>recul</a:t>
            </a:r>
            <a:r>
              <a:rPr lang="en-GB" dirty="0"/>
              <a:t>, quells </a:t>
            </a:r>
            <a:r>
              <a:rPr lang="en-GB" dirty="0" err="1"/>
              <a:t>sont</a:t>
            </a:r>
            <a:r>
              <a:rPr lang="en-GB" dirty="0"/>
              <a:t> les </a:t>
            </a:r>
            <a:r>
              <a:rPr lang="en-GB" dirty="0" err="1"/>
              <a:t>avantages</a:t>
            </a:r>
            <a:r>
              <a:rPr lang="en-GB" dirty="0"/>
              <a:t> et </a:t>
            </a:r>
            <a:r>
              <a:rPr lang="en-GB" dirty="0" err="1"/>
              <a:t>inconvénients</a:t>
            </a:r>
            <a:r>
              <a:rPr lang="en-GB" dirty="0"/>
              <a:t> de </a:t>
            </a:r>
            <a:r>
              <a:rPr lang="en-GB" dirty="0" err="1"/>
              <a:t>l’approche</a:t>
            </a:r>
            <a:r>
              <a:rPr lang="en-GB" dirty="0"/>
              <a:t> </a:t>
            </a:r>
            <a:r>
              <a:rPr lang="en-GB" dirty="0" err="1"/>
              <a:t>retenue</a:t>
            </a:r>
            <a:r>
              <a:rPr lang="en-GB" dirty="0"/>
              <a:t> par </a:t>
            </a:r>
            <a:r>
              <a:rPr lang="en-GB" dirty="0" err="1"/>
              <a:t>votre</a:t>
            </a:r>
            <a:r>
              <a:rPr lang="en-GB" dirty="0"/>
              <a:t> équipe (2/3)</a:t>
            </a:r>
            <a:endParaRPr dirty="0"/>
          </a:p>
        </p:txBody>
      </p:sp>
      <p:sp>
        <p:nvSpPr>
          <p:cNvPr id="3" name="Title"/>
          <p:cNvSpPr>
            <a:spLocks noGrp="1"/>
          </p:cNvSpPr>
          <p:nvPr>
            <p:ph type="body" sz="quarter" idx="14"/>
          </p:nvPr>
        </p:nvSpPr>
        <p:spPr/>
        <p:txBody>
          <a:bodyPr>
            <a:normAutofit lnSpcReduction="10000"/>
          </a:bodyPr>
          <a:lstStyle/>
          <a:p>
            <a:r>
              <a:rPr lang="en-GB" dirty="0"/>
              <a:t>Réponses obtenues : 31   Question(s) ignorée(s) : 7</a:t>
            </a:r>
            <a:endParaRPr dirty="0"/>
          </a:p>
        </p:txBody>
      </p:sp>
      <p:sp>
        <p:nvSpPr>
          <p:cNvPr id="5" name="ZoneTexte 4">
            <a:extLst>
              <a:ext uri="{FF2B5EF4-FFF2-40B4-BE49-F238E27FC236}">
                <a16:creationId xmlns:a16="http://schemas.microsoft.com/office/drawing/2014/main" id="{6A5F46B8-FAFF-DFAC-B7F9-92B85A29BBFB}"/>
              </a:ext>
            </a:extLst>
          </p:cNvPr>
          <p:cNvSpPr txBox="1"/>
          <p:nvPr/>
        </p:nvSpPr>
        <p:spPr>
          <a:xfrm>
            <a:off x="572429" y="1072959"/>
            <a:ext cx="7999142" cy="3443122"/>
          </a:xfrm>
          <a:prstGeom prst="rect">
            <a:avLst/>
          </a:prstGeom>
          <a:noFill/>
        </p:spPr>
        <p:txBody>
          <a:bodyPr wrap="square">
            <a:spAutoFit/>
          </a:bodyPr>
          <a:lstStyle/>
          <a:p>
            <a:pPr marL="342900" indent="-342900">
              <a:lnSpc>
                <a:spcPct val="107000"/>
              </a:lnSpc>
              <a:buFont typeface="Symbol" panose="05050102010706020507" pitchFamily="18" charset="2"/>
              <a:buChar char=""/>
            </a:pPr>
            <a:r>
              <a:rPr lang="fr-FR" sz="1200" kern="100" dirty="0">
                <a:latin typeface="Calibri" panose="020F0502020204030204" pitchFamily="34" charset="0"/>
                <a:ea typeface="Yu Gothic" panose="020B0400000000000000" pitchFamily="34" charset="-128"/>
                <a:cs typeface="Times New Roman" panose="02020603050405020304" pitchFamily="18" charset="0"/>
              </a:rPr>
              <a:t>On aurait besoin de parcours clé en main pour accompagner nos échanges </a:t>
            </a:r>
          </a:p>
          <a:p>
            <a:pPr marL="342900" indent="-342900">
              <a:lnSpc>
                <a:spcPct val="107000"/>
              </a:lnSpc>
              <a:buFont typeface="Symbol" panose="05050102010706020507" pitchFamily="18" charset="2"/>
              <a:buChar char=""/>
            </a:pPr>
            <a:r>
              <a:rPr lang="fr-FR" sz="1200" kern="100" dirty="0">
                <a:latin typeface="Calibri" panose="020F0502020204030204" pitchFamily="34" charset="0"/>
                <a:ea typeface="Yu Gothic" panose="020B0400000000000000" pitchFamily="34" charset="-128"/>
                <a:cs typeface="Times New Roman" panose="02020603050405020304" pitchFamily="18" charset="0"/>
              </a:rPr>
              <a:t>Ce n'est que du bonheur à chaque séance, les équipiers semblent très satisfaits et ils le disent. </a:t>
            </a:r>
          </a:p>
          <a:p>
            <a:pPr marL="342900" indent="-342900">
              <a:lnSpc>
                <a:spcPct val="107000"/>
              </a:lnSpc>
              <a:buFont typeface="Symbol" panose="05050102010706020507" pitchFamily="18" charset="2"/>
              <a:buChar char=""/>
            </a:pPr>
            <a:r>
              <a:rPr lang="fr-FR" sz="1200" kern="100" dirty="0">
                <a:latin typeface="Calibri" panose="020F0502020204030204" pitchFamily="34" charset="0"/>
                <a:ea typeface="Yu Gothic" panose="020B0400000000000000" pitchFamily="34" charset="-128"/>
                <a:cs typeface="Times New Roman" panose="02020603050405020304" pitchFamily="18" charset="0"/>
              </a:rPr>
              <a:t>La synthèse par notre accompagnateur spirituel permet de vraiment repartir avec 1 ou 2 points essentiels </a:t>
            </a:r>
          </a:p>
          <a:p>
            <a:pPr marL="342900" indent="-342900">
              <a:lnSpc>
                <a:spcPct val="107000"/>
              </a:lnSpc>
              <a:buFont typeface="Symbol" panose="05050102010706020507" pitchFamily="18" charset="2"/>
              <a:buChar char=""/>
            </a:pPr>
            <a:r>
              <a:rPr lang="fr-FR" sz="1200" kern="100" dirty="0">
                <a:latin typeface="Calibri" panose="020F0502020204030204" pitchFamily="34" charset="0"/>
                <a:ea typeface="Yu Gothic" panose="020B0400000000000000" pitchFamily="34" charset="-128"/>
                <a:cs typeface="Times New Roman" panose="02020603050405020304" pitchFamily="18" charset="0"/>
              </a:rPr>
              <a:t>Implications des </a:t>
            </a:r>
            <a:r>
              <a:rPr lang="fr-FR" sz="1200" kern="100" dirty="0" err="1">
                <a:latin typeface="Calibri" panose="020F0502020204030204" pitchFamily="34" charset="0"/>
                <a:ea typeface="Yu Gothic" panose="020B0400000000000000" pitchFamily="34" charset="-128"/>
                <a:cs typeface="Times New Roman" panose="02020603050405020304" pitchFamily="18" charset="0"/>
              </a:rPr>
              <a:t>differents</a:t>
            </a:r>
            <a:r>
              <a:rPr lang="fr-FR" sz="1200" kern="100" dirty="0">
                <a:latin typeface="Calibri" panose="020F0502020204030204" pitchFamily="34" charset="0"/>
                <a:ea typeface="Yu Gothic" panose="020B0400000000000000" pitchFamily="34" charset="-128"/>
                <a:cs typeface="Times New Roman" panose="02020603050405020304" pitchFamily="18" charset="0"/>
              </a:rPr>
              <a:t> membres dans la préparation, témoignages en JE et </a:t>
            </a:r>
            <a:r>
              <a:rPr lang="fr-FR" sz="1200" kern="100" dirty="0" err="1">
                <a:latin typeface="Calibri" panose="020F0502020204030204" pitchFamily="34" charset="0"/>
                <a:ea typeface="Yu Gothic" panose="020B0400000000000000" pitchFamily="34" charset="-128"/>
                <a:cs typeface="Times New Roman" panose="02020603050405020304" pitchFamily="18" charset="0"/>
              </a:rPr>
              <a:t>eclairage</a:t>
            </a:r>
            <a:r>
              <a:rPr lang="fr-FR" sz="1200" kern="100" dirty="0">
                <a:latin typeface="Calibri" panose="020F0502020204030204" pitchFamily="34" charset="0"/>
                <a:ea typeface="Yu Gothic" panose="020B0400000000000000" pitchFamily="34" charset="-128"/>
                <a:cs typeface="Times New Roman" panose="02020603050405020304" pitchFamily="18" charset="0"/>
              </a:rPr>
              <a:t> spirituel</a:t>
            </a:r>
          </a:p>
          <a:p>
            <a:pPr marL="342900" indent="-342900">
              <a:lnSpc>
                <a:spcPct val="107000"/>
              </a:lnSpc>
              <a:buFont typeface="Symbol" panose="05050102010706020507" pitchFamily="18" charset="2"/>
              <a:buChar char=""/>
            </a:pPr>
            <a:r>
              <a:rPr lang="fr-FR" sz="1200" kern="100" dirty="0">
                <a:latin typeface="Calibri" panose="020F0502020204030204" pitchFamily="34" charset="0"/>
                <a:ea typeface="Yu Gothic" panose="020B0400000000000000" pitchFamily="34" charset="-128"/>
                <a:cs typeface="Times New Roman" panose="02020603050405020304" pitchFamily="18" charset="0"/>
              </a:rPr>
              <a:t>Pas assez de préparation à deux et avec le CS</a:t>
            </a:r>
          </a:p>
          <a:p>
            <a:pPr marL="342900" indent="-342900">
              <a:lnSpc>
                <a:spcPct val="107000"/>
              </a:lnSpc>
              <a:buFont typeface="Symbol" panose="05050102010706020507" pitchFamily="18" charset="2"/>
              <a:buChar char=""/>
            </a:pPr>
            <a:r>
              <a:rPr lang="fr-FR" sz="1200" kern="100" dirty="0">
                <a:latin typeface="Calibri" panose="020F0502020204030204" pitchFamily="34" charset="0"/>
                <a:ea typeface="Yu Gothic" panose="020B0400000000000000" pitchFamily="34" charset="-128"/>
                <a:cs typeface="Times New Roman" panose="02020603050405020304" pitchFamily="18" charset="0"/>
              </a:rPr>
              <a:t>Parfois du mal à couper court aux partages lors du tour de table qui réduit le temps consacré au thème </a:t>
            </a:r>
          </a:p>
          <a:p>
            <a:pPr marL="342900" indent="-342900">
              <a:lnSpc>
                <a:spcPct val="107000"/>
              </a:lnSpc>
              <a:buFont typeface="Symbol" panose="05050102010706020507" pitchFamily="18" charset="2"/>
              <a:buChar char=""/>
            </a:pPr>
            <a:r>
              <a:rPr lang="fr-FR" sz="1200" kern="100" dirty="0">
                <a:latin typeface="Calibri" panose="020F0502020204030204" pitchFamily="34" charset="0"/>
                <a:ea typeface="Yu Gothic" panose="020B0400000000000000" pitchFamily="34" charset="-128"/>
                <a:cs typeface="Times New Roman" panose="02020603050405020304" pitchFamily="18" charset="0"/>
              </a:rPr>
              <a:t>A condition que le support du thème ait été partagé avant la réunion permet un échange riche.  Les échanges sont riches, dans le respect et l'écoute</a:t>
            </a:r>
            <a:r>
              <a:rPr lang="fr-FR" sz="1200" kern="100" dirty="0">
                <a:effectLst/>
                <a:latin typeface="Calibri" panose="020F0502020204030204" pitchFamily="34" charset="0"/>
                <a:ea typeface="Yu Gothic" panose="020B0400000000000000" pitchFamily="34" charset="-128"/>
                <a:cs typeface="Times New Roman" panose="02020603050405020304" pitchFamily="18" charset="0"/>
              </a:rPr>
              <a:t>.  Il est parfois difficile de trouver de nouveaux sujets qui soient vraiment à la croisée de nos vies professionnelles et convictions religieuses </a:t>
            </a:r>
          </a:p>
          <a:p>
            <a:pPr marL="342900" lvl="0" indent="-342900">
              <a:lnSpc>
                <a:spcPct val="107000"/>
              </a:lnSpc>
              <a:buFont typeface="Symbol" panose="05050102010706020507" pitchFamily="18" charset="2"/>
              <a:buChar char=""/>
            </a:pPr>
            <a:r>
              <a:rPr lang="fr-FR" sz="1200" kern="100" dirty="0">
                <a:effectLst/>
                <a:latin typeface="Calibri" panose="020F0502020204030204" pitchFamily="34" charset="0"/>
                <a:ea typeface="Yu Gothic" panose="020B0400000000000000" pitchFamily="34" charset="-128"/>
                <a:cs typeface="Times New Roman" panose="02020603050405020304" pitchFamily="18" charset="0"/>
              </a:rPr>
              <a:t>De bons apports interpersonnels mais prend-on du recul pour autant ? </a:t>
            </a:r>
          </a:p>
          <a:p>
            <a:pPr marL="342900" lvl="0" indent="-342900">
              <a:lnSpc>
                <a:spcPct val="107000"/>
              </a:lnSpc>
              <a:buFont typeface="Symbol" panose="05050102010706020507" pitchFamily="18" charset="2"/>
              <a:buChar char=""/>
            </a:pPr>
            <a:r>
              <a:rPr lang="fr-FR" sz="1200" kern="100" dirty="0">
                <a:effectLst/>
                <a:latin typeface="Calibri" panose="020F0502020204030204" pitchFamily="34" charset="0"/>
                <a:ea typeface="Yu Gothic" panose="020B0400000000000000" pitchFamily="34" charset="-128"/>
                <a:cs typeface="Times New Roman" panose="02020603050405020304" pitchFamily="18" charset="0"/>
              </a:rPr>
              <a:t>Chaque membre est appelé à témoigner par rapport au thème retenu. </a:t>
            </a:r>
            <a:r>
              <a:rPr lang="fr-FR" sz="1200" kern="100" dirty="0" err="1">
                <a:effectLst/>
                <a:latin typeface="Calibri" panose="020F0502020204030204" pitchFamily="34" charset="0"/>
                <a:ea typeface="Yu Gothic" panose="020B0400000000000000" pitchFamily="34" charset="-128"/>
                <a:cs typeface="Times New Roman" panose="02020603050405020304" pitchFamily="18" charset="0"/>
              </a:rPr>
              <a:t>ll</a:t>
            </a:r>
            <a:r>
              <a:rPr lang="fr-FR" sz="1200" kern="100" dirty="0">
                <a:effectLst/>
                <a:latin typeface="Calibri" panose="020F0502020204030204" pitchFamily="34" charset="0"/>
                <a:ea typeface="Yu Gothic" panose="020B0400000000000000" pitchFamily="34" charset="-128"/>
                <a:cs typeface="Times New Roman" panose="02020603050405020304" pitchFamily="18" charset="0"/>
              </a:rPr>
              <a:t> n’y a peut-être pas assez de place à la </a:t>
            </a:r>
            <a:r>
              <a:rPr lang="fr-FR" sz="1200" kern="100" dirty="0" err="1">
                <a:effectLst/>
                <a:latin typeface="Calibri" panose="020F0502020204030204" pitchFamily="34" charset="0"/>
                <a:ea typeface="Yu Gothic" panose="020B0400000000000000" pitchFamily="34" charset="-128"/>
                <a:cs typeface="Times New Roman" panose="02020603050405020304" pitchFamily="18" charset="0"/>
              </a:rPr>
              <a:t>priere</a:t>
            </a:r>
            <a:endParaRPr lang="fr-FR" sz="1200" kern="100" dirty="0">
              <a:effectLst/>
              <a:latin typeface="Calibri" panose="020F0502020204030204" pitchFamily="34" charset="0"/>
              <a:ea typeface="Yu Gothic" panose="020B0400000000000000" pitchFamily="34" charset="-128"/>
              <a:cs typeface="Times New Roman" panose="02020603050405020304" pitchFamily="18" charset="0"/>
            </a:endParaRPr>
          </a:p>
          <a:p>
            <a:pPr marL="342900" lvl="0" indent="-342900">
              <a:lnSpc>
                <a:spcPct val="107000"/>
              </a:lnSpc>
              <a:buFont typeface="Symbol" panose="05050102010706020507" pitchFamily="18" charset="2"/>
              <a:buChar char=""/>
            </a:pPr>
            <a:r>
              <a:rPr lang="fr-FR" sz="1200" kern="100" dirty="0">
                <a:effectLst/>
                <a:latin typeface="Calibri" panose="020F0502020204030204" pitchFamily="34" charset="0"/>
                <a:ea typeface="Yu Gothic" panose="020B0400000000000000" pitchFamily="34" charset="-128"/>
                <a:cs typeface="Times New Roman" panose="02020603050405020304" pitchFamily="18" charset="0"/>
              </a:rPr>
              <a:t>Trop de temps sur le tour de table un côté entre soit trop prononcé </a:t>
            </a:r>
          </a:p>
          <a:p>
            <a:pPr marL="342900" lvl="0" indent="-342900">
              <a:lnSpc>
                <a:spcPct val="107000"/>
              </a:lnSpc>
              <a:buFont typeface="Symbol" panose="05050102010706020507" pitchFamily="18" charset="2"/>
              <a:buChar char=""/>
            </a:pPr>
            <a:r>
              <a:rPr lang="fr-FR" sz="1200" kern="100" dirty="0">
                <a:effectLst/>
                <a:latin typeface="Calibri" panose="020F0502020204030204" pitchFamily="34" charset="0"/>
                <a:ea typeface="Yu Gothic" panose="020B0400000000000000" pitchFamily="34" charset="-128"/>
                <a:cs typeface="Times New Roman" panose="02020603050405020304" pitchFamily="18" charset="0"/>
              </a:rPr>
              <a:t>Les échanges peuvent prendre plus de temps que prévu mais en général nous terminons à l’heure. Cette année nous avons décidé de traiter le même thème 2 fois de suite par 2 binômes différents</a:t>
            </a:r>
          </a:p>
          <a:p>
            <a:pPr marL="342900" lvl="0" indent="-342900">
              <a:lnSpc>
                <a:spcPct val="107000"/>
              </a:lnSpc>
              <a:buFont typeface="Symbol" panose="05050102010706020507" pitchFamily="18" charset="2"/>
              <a:buChar char=""/>
            </a:pPr>
            <a:r>
              <a:rPr lang="fr-FR" sz="1200" kern="100" dirty="0">
                <a:effectLst/>
                <a:latin typeface="Calibri" panose="020F0502020204030204" pitchFamily="34" charset="0"/>
                <a:ea typeface="Yu Gothic" panose="020B0400000000000000" pitchFamily="34" charset="-128"/>
                <a:cs typeface="Times New Roman" panose="02020603050405020304" pitchFamily="18" charset="0"/>
              </a:rPr>
              <a:t>Fraternité dans le partage sur un même thème - témoignage en je. Difficultés de pouvoir faire un témoignage inspirant et neuf à chaque année </a:t>
            </a:r>
          </a:p>
          <a:p>
            <a:pPr marL="342900" lvl="0" indent="-342900">
              <a:lnSpc>
                <a:spcPct val="107000"/>
              </a:lnSpc>
              <a:spcAft>
                <a:spcPts val="800"/>
              </a:spcAft>
              <a:buFont typeface="Symbol" panose="05050102010706020507" pitchFamily="18" charset="2"/>
              <a:buChar char=""/>
            </a:pPr>
            <a:r>
              <a:rPr lang="fr-FR" sz="1200" kern="100" dirty="0">
                <a:effectLst/>
                <a:latin typeface="Calibri" panose="020F0502020204030204" pitchFamily="34" charset="0"/>
                <a:ea typeface="Yu Gothic" panose="020B0400000000000000" pitchFamily="34" charset="-128"/>
                <a:cs typeface="Times New Roman" panose="02020603050405020304" pitchFamily="18" charset="0"/>
              </a:rPr>
              <a:t>Un temps d’échanges très apprécié car les membres sont demandeurs.</a:t>
            </a:r>
          </a:p>
        </p:txBody>
      </p:sp>
    </p:spTree>
    <p:extLst>
      <p:ext uri="{BB962C8B-B14F-4D97-AF65-F5344CB8AC3E}">
        <p14:creationId xmlns:p14="http://schemas.microsoft.com/office/powerpoint/2010/main" val="30240219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GB" dirty="0"/>
              <a:t>Q8: Avec le </a:t>
            </a:r>
            <a:r>
              <a:rPr lang="en-GB" dirty="0" err="1"/>
              <a:t>recul</a:t>
            </a:r>
            <a:r>
              <a:rPr lang="en-GB" dirty="0"/>
              <a:t>, quells </a:t>
            </a:r>
            <a:r>
              <a:rPr lang="en-GB" dirty="0" err="1"/>
              <a:t>sont</a:t>
            </a:r>
            <a:r>
              <a:rPr lang="en-GB" dirty="0"/>
              <a:t> les </a:t>
            </a:r>
            <a:r>
              <a:rPr lang="en-GB" dirty="0" err="1"/>
              <a:t>avantages</a:t>
            </a:r>
            <a:r>
              <a:rPr lang="en-GB" dirty="0"/>
              <a:t> et </a:t>
            </a:r>
            <a:r>
              <a:rPr lang="en-GB" dirty="0" err="1"/>
              <a:t>inconvénients</a:t>
            </a:r>
            <a:r>
              <a:rPr lang="en-GB" dirty="0"/>
              <a:t> de </a:t>
            </a:r>
            <a:r>
              <a:rPr lang="en-GB" dirty="0" err="1"/>
              <a:t>l’approche</a:t>
            </a:r>
            <a:r>
              <a:rPr lang="en-GB" dirty="0"/>
              <a:t> </a:t>
            </a:r>
            <a:r>
              <a:rPr lang="en-GB" dirty="0" err="1"/>
              <a:t>retenue</a:t>
            </a:r>
            <a:r>
              <a:rPr lang="en-GB" dirty="0"/>
              <a:t> par </a:t>
            </a:r>
            <a:r>
              <a:rPr lang="en-GB" dirty="0" err="1"/>
              <a:t>votre</a:t>
            </a:r>
            <a:r>
              <a:rPr lang="en-GB" dirty="0"/>
              <a:t> équipe (3/3)</a:t>
            </a:r>
            <a:endParaRPr dirty="0"/>
          </a:p>
        </p:txBody>
      </p:sp>
      <p:sp>
        <p:nvSpPr>
          <p:cNvPr id="3" name="Title"/>
          <p:cNvSpPr>
            <a:spLocks noGrp="1"/>
          </p:cNvSpPr>
          <p:nvPr>
            <p:ph type="body" sz="quarter" idx="14"/>
          </p:nvPr>
        </p:nvSpPr>
        <p:spPr/>
        <p:txBody>
          <a:bodyPr>
            <a:normAutofit lnSpcReduction="10000"/>
          </a:bodyPr>
          <a:lstStyle/>
          <a:p>
            <a:r>
              <a:rPr lang="en-GB" dirty="0"/>
              <a:t>Réponses obtenues : 31   Question(s) ignorée(s) : 7</a:t>
            </a:r>
            <a:endParaRPr dirty="0"/>
          </a:p>
        </p:txBody>
      </p:sp>
      <p:sp>
        <p:nvSpPr>
          <p:cNvPr id="5" name="ZoneTexte 4">
            <a:extLst>
              <a:ext uri="{FF2B5EF4-FFF2-40B4-BE49-F238E27FC236}">
                <a16:creationId xmlns:a16="http://schemas.microsoft.com/office/drawing/2014/main" id="{C2705721-E99D-5C9D-E6DC-D0D73D93B007}"/>
              </a:ext>
            </a:extLst>
          </p:cNvPr>
          <p:cNvSpPr txBox="1"/>
          <p:nvPr/>
        </p:nvSpPr>
        <p:spPr>
          <a:xfrm>
            <a:off x="493712" y="1073780"/>
            <a:ext cx="7966346" cy="3640740"/>
          </a:xfrm>
          <a:prstGeom prst="rect">
            <a:avLst/>
          </a:prstGeom>
          <a:noFill/>
        </p:spPr>
        <p:txBody>
          <a:bodyPr wrap="square">
            <a:spAutoFit/>
          </a:bodyPr>
          <a:lstStyle/>
          <a:p>
            <a:pPr marL="342900" lvl="0" indent="-342900">
              <a:lnSpc>
                <a:spcPct val="107000"/>
              </a:lnSpc>
              <a:buFont typeface="Symbol" panose="05050102010706020507" pitchFamily="18" charset="2"/>
              <a:buChar char=""/>
            </a:pPr>
            <a:r>
              <a:rPr lang="fr-FR" sz="1200" kern="100" dirty="0">
                <a:effectLst/>
                <a:latin typeface="Calibri" panose="020F0502020204030204" pitchFamily="34" charset="0"/>
                <a:ea typeface="Yu Gothic" panose="020B0400000000000000" pitchFamily="34" charset="-128"/>
                <a:cs typeface="Times New Roman" panose="02020603050405020304" pitchFamily="18" charset="0"/>
              </a:rPr>
              <a:t>Nous cherchons à construire nos échanges sur les 3 piliers et nous en sommes tous garants. Nous prenons le temps avec les nouveaux membres d’en expliquer la démarche </a:t>
            </a:r>
          </a:p>
          <a:p>
            <a:pPr marL="342900" lvl="0" indent="-342900">
              <a:lnSpc>
                <a:spcPct val="107000"/>
              </a:lnSpc>
              <a:buFont typeface="Symbol" panose="05050102010706020507" pitchFamily="18" charset="2"/>
              <a:buChar char=""/>
            </a:pPr>
            <a:r>
              <a:rPr lang="fr-FR" sz="1200" kern="100" dirty="0">
                <a:effectLst/>
                <a:latin typeface="Calibri" panose="020F0502020204030204" pitchFamily="34" charset="0"/>
                <a:ea typeface="Yu Gothic" panose="020B0400000000000000" pitchFamily="34" charset="-128"/>
                <a:cs typeface="Times New Roman" panose="02020603050405020304" pitchFamily="18" charset="0"/>
              </a:rPr>
              <a:t>Aucune </a:t>
            </a:r>
          </a:p>
          <a:p>
            <a:pPr marL="342900" lvl="0" indent="-342900">
              <a:lnSpc>
                <a:spcPct val="107000"/>
              </a:lnSpc>
              <a:buFont typeface="Symbol" panose="05050102010706020507" pitchFamily="18" charset="2"/>
              <a:buChar char=""/>
            </a:pPr>
            <a:r>
              <a:rPr lang="fr-FR" sz="1200" kern="100" dirty="0">
                <a:effectLst/>
                <a:latin typeface="Calibri" panose="020F0502020204030204" pitchFamily="34" charset="0"/>
                <a:ea typeface="Yu Gothic" panose="020B0400000000000000" pitchFamily="34" charset="-128"/>
                <a:cs typeface="Times New Roman" panose="02020603050405020304" pitchFamily="18" charset="0"/>
              </a:rPr>
              <a:t>Tour de table trop long. </a:t>
            </a:r>
          </a:p>
          <a:p>
            <a:pPr marL="342900" lvl="0" indent="-342900">
              <a:lnSpc>
                <a:spcPct val="107000"/>
              </a:lnSpc>
              <a:buFont typeface="Symbol" panose="05050102010706020507" pitchFamily="18" charset="2"/>
              <a:buChar char=""/>
            </a:pPr>
            <a:r>
              <a:rPr lang="fr-FR" sz="1200" kern="100" dirty="0">
                <a:effectLst/>
                <a:latin typeface="Calibri" panose="020F0502020204030204" pitchFamily="34" charset="0"/>
                <a:ea typeface="Yu Gothic" panose="020B0400000000000000" pitchFamily="34" charset="-128"/>
                <a:cs typeface="Times New Roman" panose="02020603050405020304" pitchFamily="18" charset="0"/>
              </a:rPr>
              <a:t>Un seul thème retenu pour l'année: cela permet d'en traiter tous les aspects mais peut conduire à certaines répétitions</a:t>
            </a:r>
          </a:p>
          <a:p>
            <a:pPr marL="342900" lvl="0" indent="-342900">
              <a:lnSpc>
                <a:spcPct val="107000"/>
              </a:lnSpc>
              <a:buFont typeface="Symbol" panose="05050102010706020507" pitchFamily="18" charset="2"/>
              <a:buChar char=""/>
            </a:pPr>
            <a:r>
              <a:rPr lang="fr-FR" sz="1200" kern="100" dirty="0">
                <a:effectLst/>
                <a:latin typeface="Calibri" panose="020F0502020204030204" pitchFamily="34" charset="0"/>
                <a:ea typeface="Yu Gothic" panose="020B0400000000000000" pitchFamily="34" charset="-128"/>
                <a:cs typeface="Times New Roman" panose="02020603050405020304" pitchFamily="18" charset="0"/>
              </a:rPr>
              <a:t>En phase avec l </a:t>
            </a:r>
            <a:r>
              <a:rPr lang="fr-FR" sz="1200" kern="100" dirty="0" err="1">
                <a:effectLst/>
                <a:latin typeface="Calibri" panose="020F0502020204030204" pitchFamily="34" charset="0"/>
                <a:ea typeface="Yu Gothic" panose="020B0400000000000000" pitchFamily="34" charset="-128"/>
                <a:cs typeface="Times New Roman" panose="02020603050405020304" pitchFamily="18" charset="0"/>
              </a:rPr>
              <a:t>idee</a:t>
            </a:r>
            <a:r>
              <a:rPr lang="fr-FR" sz="1200" kern="100" dirty="0">
                <a:effectLst/>
                <a:latin typeface="Calibri" panose="020F0502020204030204" pitchFamily="34" charset="0"/>
                <a:ea typeface="Yu Gothic" panose="020B0400000000000000" pitchFamily="34" charset="-128"/>
                <a:cs typeface="Times New Roman" panose="02020603050405020304" pitchFamily="18" charset="0"/>
              </a:rPr>
              <a:t> des EDC</a:t>
            </a:r>
          </a:p>
          <a:p>
            <a:pPr marL="342900" lvl="0" indent="-342900">
              <a:lnSpc>
                <a:spcPct val="107000"/>
              </a:lnSpc>
              <a:buFont typeface="Symbol" panose="05050102010706020507" pitchFamily="18" charset="2"/>
              <a:buChar char=""/>
            </a:pPr>
            <a:r>
              <a:rPr lang="fr-FR" sz="1200" kern="100" dirty="0">
                <a:effectLst/>
                <a:latin typeface="Calibri" panose="020F0502020204030204" pitchFamily="34" charset="0"/>
                <a:ea typeface="Yu Gothic" panose="020B0400000000000000" pitchFamily="34" charset="-128"/>
                <a:cs typeface="Times New Roman" panose="02020603050405020304" pitchFamily="18" charset="0"/>
              </a:rPr>
              <a:t>Plutôt satisfaisante bien que nous manquions d’assiduité dans les préparations. Il nous arrive parfois aussi de zapper le thème au profit d’un temps d’échange nécessaire avec un des membres qui a besoin de parler et de partager plus en détail son actualité   </a:t>
            </a:r>
          </a:p>
          <a:p>
            <a:pPr marL="342900" lvl="0" indent="-342900">
              <a:lnSpc>
                <a:spcPct val="107000"/>
              </a:lnSpc>
              <a:buFont typeface="Symbol" panose="05050102010706020507" pitchFamily="18" charset="2"/>
              <a:buChar char=""/>
            </a:pPr>
            <a:r>
              <a:rPr lang="fr-FR" sz="1200" kern="100" dirty="0">
                <a:effectLst/>
                <a:latin typeface="Calibri" panose="020F0502020204030204" pitchFamily="34" charset="0"/>
                <a:ea typeface="Yu Gothic" panose="020B0400000000000000" pitchFamily="34" charset="-128"/>
                <a:cs typeface="Times New Roman" panose="02020603050405020304" pitchFamily="18" charset="0"/>
              </a:rPr>
              <a:t>Répartition des « tâches »: celui qui reçoit prépare la prière ; deux personnes préparent un thème (soit choisi par toute l’équipe soit par les deux personnes en accord avec le conseiller spirituel); gros avantage du partage</a:t>
            </a:r>
          </a:p>
          <a:p>
            <a:pPr marL="342900" lvl="0" indent="-342900">
              <a:lnSpc>
                <a:spcPct val="107000"/>
              </a:lnSpc>
              <a:buFont typeface="Symbol" panose="05050102010706020507" pitchFamily="18" charset="2"/>
              <a:buChar char=""/>
            </a:pPr>
            <a:r>
              <a:rPr lang="fr-FR" sz="1200" kern="100" dirty="0">
                <a:effectLst/>
                <a:latin typeface="Calibri" panose="020F0502020204030204" pitchFamily="34" charset="0"/>
                <a:ea typeface="Yu Gothic" panose="020B0400000000000000" pitchFamily="34" charset="-128"/>
                <a:cs typeface="Times New Roman" panose="02020603050405020304" pitchFamily="18" charset="0"/>
              </a:rPr>
              <a:t>Chacun prend un thème à tour de rôle et envoie de la matière. Mais tout le monde ne prépare pas suffisamment. </a:t>
            </a:r>
          </a:p>
          <a:p>
            <a:pPr marL="342900" lvl="0" indent="-342900">
              <a:lnSpc>
                <a:spcPct val="107000"/>
              </a:lnSpc>
              <a:buFont typeface="Symbol" panose="05050102010706020507" pitchFamily="18" charset="2"/>
              <a:buChar char=""/>
            </a:pPr>
            <a:r>
              <a:rPr lang="fr-FR" sz="1200" kern="100" dirty="0">
                <a:effectLst/>
                <a:latin typeface="Calibri" panose="020F0502020204030204" pitchFamily="34" charset="0"/>
                <a:ea typeface="Yu Gothic" panose="020B0400000000000000" pitchFamily="34" charset="-128"/>
                <a:cs typeface="Times New Roman" panose="02020603050405020304" pitchFamily="18" charset="0"/>
              </a:rPr>
              <a:t>Mode agile, </a:t>
            </a:r>
            <a:r>
              <a:rPr lang="fr-FR" sz="1200" kern="100" dirty="0" err="1">
                <a:effectLst/>
                <a:latin typeface="Calibri" panose="020F0502020204030204" pitchFamily="34" charset="0"/>
                <a:ea typeface="Yu Gothic" panose="020B0400000000000000" pitchFamily="34" charset="-128"/>
                <a:cs typeface="Times New Roman" panose="02020603050405020304" pitchFamily="18" charset="0"/>
              </a:rPr>
              <a:t>echanges</a:t>
            </a:r>
            <a:r>
              <a:rPr lang="fr-FR" sz="1200" kern="100" dirty="0">
                <a:effectLst/>
                <a:latin typeface="Calibri" panose="020F0502020204030204" pitchFamily="34" charset="0"/>
                <a:ea typeface="Yu Gothic" panose="020B0400000000000000" pitchFamily="34" charset="-128"/>
                <a:cs typeface="Times New Roman" panose="02020603050405020304" pitchFamily="18" charset="0"/>
              </a:rPr>
              <a:t> tjrs riches. </a:t>
            </a:r>
            <a:r>
              <a:rPr lang="fr-FR" sz="1200" kern="100" dirty="0" err="1">
                <a:effectLst/>
                <a:latin typeface="Calibri" panose="020F0502020204030204" pitchFamily="34" charset="0"/>
                <a:ea typeface="Yu Gothic" panose="020B0400000000000000" pitchFamily="34" charset="-128"/>
                <a:cs typeface="Times New Roman" panose="02020603050405020304" pitchFamily="18" charset="0"/>
              </a:rPr>
              <a:t>Ecalirage</a:t>
            </a:r>
            <a:r>
              <a:rPr lang="fr-FR" sz="1200" kern="100" dirty="0">
                <a:effectLst/>
                <a:latin typeface="Calibri" panose="020F0502020204030204" pitchFamily="34" charset="0"/>
                <a:ea typeface="Yu Gothic" panose="020B0400000000000000" pitchFamily="34" charset="-128"/>
                <a:cs typeface="Times New Roman" panose="02020603050405020304" pitchFamily="18" charset="0"/>
              </a:rPr>
              <a:t> spirituel et </a:t>
            </a:r>
            <a:r>
              <a:rPr lang="fr-FR" sz="1200" kern="100" dirty="0" err="1">
                <a:effectLst/>
                <a:latin typeface="Calibri" panose="020F0502020204030204" pitchFamily="34" charset="0"/>
                <a:ea typeface="Yu Gothic" panose="020B0400000000000000" pitchFamily="34" charset="-128"/>
                <a:cs typeface="Times New Roman" panose="02020603050405020304" pitchFamily="18" charset="0"/>
              </a:rPr>
              <a:t>psc</a:t>
            </a:r>
            <a:r>
              <a:rPr lang="fr-FR" sz="1200" kern="100" dirty="0">
                <a:effectLst/>
                <a:latin typeface="Calibri" panose="020F0502020204030204" pitchFamily="34" charset="0"/>
                <a:ea typeface="Yu Gothic" panose="020B0400000000000000" pitchFamily="34" charset="-128"/>
                <a:cs typeface="Times New Roman" panose="02020603050405020304" pitchFamily="18" charset="0"/>
              </a:rPr>
              <a:t> pourrait </a:t>
            </a:r>
            <a:r>
              <a:rPr lang="fr-FR" sz="1200" kern="100" dirty="0" err="1">
                <a:effectLst/>
                <a:latin typeface="Calibri" panose="020F0502020204030204" pitchFamily="34" charset="0"/>
                <a:ea typeface="Yu Gothic" panose="020B0400000000000000" pitchFamily="34" charset="-128"/>
                <a:cs typeface="Times New Roman" panose="02020603050405020304" pitchFamily="18" charset="0"/>
              </a:rPr>
              <a:t>etre</a:t>
            </a:r>
            <a:r>
              <a:rPr lang="fr-FR" sz="1200" kern="100" dirty="0">
                <a:effectLst/>
                <a:latin typeface="Calibri" panose="020F0502020204030204" pitchFamily="34" charset="0"/>
                <a:ea typeface="Yu Gothic" panose="020B0400000000000000" pitchFamily="34" charset="-128"/>
                <a:cs typeface="Times New Roman" panose="02020603050405020304" pitchFamily="18" charset="0"/>
              </a:rPr>
              <a:t> approfondi </a:t>
            </a:r>
          </a:p>
          <a:p>
            <a:pPr marL="342900" lvl="0" indent="-342900">
              <a:lnSpc>
                <a:spcPct val="107000"/>
              </a:lnSpc>
              <a:buFont typeface="Symbol" panose="05050102010706020507" pitchFamily="18" charset="2"/>
              <a:buChar char=""/>
            </a:pPr>
            <a:r>
              <a:rPr lang="fr-FR" sz="1200" kern="100" dirty="0">
                <a:effectLst/>
                <a:latin typeface="Calibri" panose="020F0502020204030204" pitchFamily="34" charset="0"/>
                <a:ea typeface="Yu Gothic" panose="020B0400000000000000" pitchFamily="34" charset="-128"/>
                <a:cs typeface="Times New Roman" panose="02020603050405020304" pitchFamily="18" charset="0"/>
              </a:rPr>
              <a:t>Nous venions de très faible et nous avons beaucoup progressé. Le point de progrès c'est la gestion du temps pour que chacun puisse exprimer de façon claire et synthétique et approfondie</a:t>
            </a:r>
          </a:p>
          <a:p>
            <a:pPr marL="342900" lvl="0" indent="-342900">
              <a:lnSpc>
                <a:spcPct val="107000"/>
              </a:lnSpc>
              <a:buFont typeface="Symbol" panose="05050102010706020507" pitchFamily="18" charset="2"/>
              <a:buChar char=""/>
            </a:pPr>
            <a:r>
              <a:rPr lang="fr-FR" sz="1200" kern="100" dirty="0">
                <a:effectLst/>
                <a:latin typeface="Calibri" panose="020F0502020204030204" pitchFamily="34" charset="0"/>
                <a:ea typeface="Yu Gothic" panose="020B0400000000000000" pitchFamily="34" charset="-128"/>
                <a:cs typeface="Times New Roman" panose="02020603050405020304" pitchFamily="18" charset="0"/>
              </a:rPr>
              <a:t>L'idée d'un thème global qui chapeaute les thèmes particuliers des soirées est à mettre en place</a:t>
            </a:r>
          </a:p>
          <a:p>
            <a:pPr marL="342900" lvl="0" indent="-342900">
              <a:lnSpc>
                <a:spcPct val="107000"/>
              </a:lnSpc>
              <a:buFont typeface="Symbol" panose="05050102010706020507" pitchFamily="18" charset="2"/>
              <a:buChar char=""/>
            </a:pPr>
            <a:r>
              <a:rPr lang="fr-FR" sz="1200" kern="100" dirty="0">
                <a:effectLst/>
                <a:latin typeface="Calibri" panose="020F0502020204030204" pitchFamily="34" charset="0"/>
                <a:ea typeface="Yu Gothic" panose="020B0400000000000000" pitchFamily="34" charset="-128"/>
                <a:cs typeface="Times New Roman" panose="02020603050405020304" pitchFamily="18" charset="0"/>
              </a:rPr>
              <a:t>Je vais leur demander au debriefing de juin afin d'améliorer l'année suivante.</a:t>
            </a:r>
          </a:p>
          <a:p>
            <a:pPr marL="342900" lvl="0" indent="-342900">
              <a:lnSpc>
                <a:spcPct val="107000"/>
              </a:lnSpc>
              <a:spcAft>
                <a:spcPts val="800"/>
              </a:spcAft>
              <a:buFont typeface="Symbol" panose="05050102010706020507" pitchFamily="18" charset="2"/>
              <a:buChar char=""/>
            </a:pPr>
            <a:r>
              <a:rPr lang="fr-FR" sz="1200" kern="100" dirty="0">
                <a:effectLst/>
                <a:latin typeface="Calibri" panose="020F0502020204030204" pitchFamily="34" charset="0"/>
                <a:ea typeface="Yu Gothic" panose="020B0400000000000000" pitchFamily="34" charset="-128"/>
                <a:cs typeface="Times New Roman" panose="02020603050405020304" pitchFamily="18" charset="0"/>
              </a:rPr>
              <a:t>Veillez à tous prendre la parole et être dans tous dans le « je »</a:t>
            </a:r>
          </a:p>
        </p:txBody>
      </p:sp>
    </p:spTree>
    <p:extLst>
      <p:ext uri="{BB962C8B-B14F-4D97-AF65-F5344CB8AC3E}">
        <p14:creationId xmlns:p14="http://schemas.microsoft.com/office/powerpoint/2010/main" val="20685780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GB" dirty="0"/>
              <a:t>Date de création: dimanche 24 mars 2024</a:t>
            </a:r>
            <a:endParaRPr dirty="0"/>
          </a:p>
        </p:txBody>
      </p:sp>
      <p:sp>
        <p:nvSpPr>
          <p:cNvPr id="3" name="Title 2"/>
          <p:cNvSpPr>
            <a:spLocks noGrp="1"/>
          </p:cNvSpPr>
          <p:nvPr>
            <p:ph type="title"/>
          </p:nvPr>
        </p:nvSpPr>
        <p:spPr/>
        <p:txBody>
          <a:bodyPr/>
          <a:lstStyle/>
          <a:p>
            <a:r>
              <a:rPr lang="en-GB" dirty="0"/>
              <a:t>38</a:t>
            </a:r>
            <a:endParaRPr dirty="0"/>
          </a:p>
        </p:txBody>
      </p:sp>
      <p:sp>
        <p:nvSpPr>
          <p:cNvPr id="4" name="Text Placaholder 3"/>
          <p:cNvSpPr>
            <a:spLocks noGrp="1"/>
          </p:cNvSpPr>
          <p:nvPr>
            <p:ph type="body" sz="quarter" idx="17"/>
          </p:nvPr>
        </p:nvSpPr>
        <p:spPr/>
        <p:txBody>
          <a:bodyPr/>
          <a:lstStyle/>
          <a:p>
            <a:r>
              <a:rPr lang="en-GB" dirty="0"/>
              <a:t>Total des réponses</a:t>
            </a:r>
            <a:endParaRPr dirty="0"/>
          </a:p>
        </p:txBody>
      </p:sp>
      <p:sp>
        <p:nvSpPr>
          <p:cNvPr id="5" name="Text Placaholder 4"/>
          <p:cNvSpPr>
            <a:spLocks noGrp="1"/>
          </p:cNvSpPr>
          <p:nvPr>
            <p:ph type="body" sz="quarter" idx="18"/>
          </p:nvPr>
        </p:nvSpPr>
        <p:spPr/>
        <p:txBody>
          <a:bodyPr/>
          <a:lstStyle/>
          <a:p>
            <a:r>
              <a:rPr lang="en-GB" dirty="0"/>
              <a:t>Réponses complètes: 38</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Q1: Combien de thèmes travaillez-vous à l’année ?</a:t>
            </a:r>
            <a:endParaRPr dirty="0"/>
          </a:p>
        </p:txBody>
      </p:sp>
      <p:sp>
        <p:nvSpPr>
          <p:cNvPr id="3" name="Title"/>
          <p:cNvSpPr>
            <a:spLocks noGrp="1"/>
          </p:cNvSpPr>
          <p:nvPr>
            <p:ph type="body" sz="quarter" idx="14"/>
          </p:nvPr>
        </p:nvSpPr>
        <p:spPr/>
        <p:txBody>
          <a:bodyPr>
            <a:normAutofit lnSpcReduction="10000"/>
          </a:bodyPr>
          <a:lstStyle/>
          <a:p>
            <a:r>
              <a:rPr lang="en-GB" dirty="0"/>
              <a:t>Réponses obtenues : 38   Question(s) ignorée(s) : 0</a:t>
            </a:r>
            <a:endParaRPr dirty="0"/>
          </a:p>
        </p:txBody>
      </p:sp>
      <p:pic>
        <p:nvPicPr>
          <p:cNvPr id="6" name="Picture 1"/>
          <p:cNvPicPr>
            <a:picLocks noChangeAspect="1"/>
          </p:cNvPicPr>
          <p:nvPr/>
        </p:nvPicPr>
        <p:blipFill>
          <a:blip r:embed="rId2"/>
          <a:stretch>
            <a:fillRect/>
          </a:stretch>
        </p:blipFill>
        <p:spPr>
          <a:xfrm>
            <a:off x="550100" y="1000000"/>
            <a:ext cx="7543800" cy="36435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Q1: </a:t>
            </a:r>
            <a:r>
              <a:rPr lang="en-GB" dirty="0" err="1"/>
              <a:t>Autres</a:t>
            </a:r>
            <a:endParaRPr dirty="0"/>
          </a:p>
        </p:txBody>
      </p:sp>
      <p:sp>
        <p:nvSpPr>
          <p:cNvPr id="12" name="ZoneTexte 11">
            <a:extLst>
              <a:ext uri="{FF2B5EF4-FFF2-40B4-BE49-F238E27FC236}">
                <a16:creationId xmlns:a16="http://schemas.microsoft.com/office/drawing/2014/main" id="{039C4A0F-D956-1F34-65B3-92692C73D9F6}"/>
              </a:ext>
            </a:extLst>
          </p:cNvPr>
          <p:cNvSpPr txBox="1"/>
          <p:nvPr/>
        </p:nvSpPr>
        <p:spPr>
          <a:xfrm>
            <a:off x="401443" y="1413906"/>
            <a:ext cx="8177561" cy="2783262"/>
          </a:xfrm>
          <a:prstGeom prst="rect">
            <a:avLst/>
          </a:prstGeom>
          <a:noFill/>
        </p:spPr>
        <p:txBody>
          <a:bodyPr wrap="square">
            <a:spAutoFit/>
          </a:bodyPr>
          <a:lstStyle/>
          <a:p>
            <a:pPr marL="342900" lvl="0" indent="-342900">
              <a:lnSpc>
                <a:spcPct val="107000"/>
              </a:lnSpc>
              <a:buFont typeface="Symbol" panose="05050102010706020507" pitchFamily="18" charset="2"/>
              <a:buChar char=""/>
            </a:pPr>
            <a:r>
              <a:rPr lang="fr-FR" sz="1400" kern="100" dirty="0">
                <a:effectLst/>
                <a:latin typeface="Calibri" panose="020F0502020204030204" pitchFamily="34" charset="0"/>
                <a:ea typeface="Yu Gothic" panose="020B0400000000000000" pitchFamily="34" charset="-128"/>
                <a:cs typeface="Times New Roman" panose="02020603050405020304" pitchFamily="18" charset="0"/>
              </a:rPr>
              <a:t>Cela dépend des thèmes. Il nous est arrivé d’en travailler un sur 4 séances. Et nous travaillons toujours le thème des Assises en 3 séances </a:t>
            </a:r>
          </a:p>
          <a:p>
            <a:pPr marL="342900" lvl="0" indent="-342900">
              <a:lnSpc>
                <a:spcPct val="107000"/>
              </a:lnSpc>
              <a:buFont typeface="Symbol" panose="05050102010706020507" pitchFamily="18" charset="2"/>
              <a:buChar char=""/>
            </a:pPr>
            <a:r>
              <a:rPr lang="fr-FR" sz="1400" kern="100" dirty="0">
                <a:effectLst/>
                <a:latin typeface="Calibri" panose="020F0502020204030204" pitchFamily="34" charset="0"/>
                <a:ea typeface="Yu Gothic" panose="020B0400000000000000" pitchFamily="34" charset="-128"/>
                <a:cs typeface="Times New Roman" panose="02020603050405020304" pitchFamily="18" charset="0"/>
              </a:rPr>
              <a:t>Un thème préparé par un membre est suivi pendant 1 à 2 séances </a:t>
            </a:r>
          </a:p>
          <a:p>
            <a:pPr marL="342900" lvl="0" indent="-342900">
              <a:lnSpc>
                <a:spcPct val="107000"/>
              </a:lnSpc>
              <a:buFont typeface="Symbol" panose="05050102010706020507" pitchFamily="18" charset="2"/>
              <a:buChar char=""/>
            </a:pPr>
            <a:r>
              <a:rPr lang="fr-FR" sz="1400" kern="100" dirty="0">
                <a:effectLst/>
                <a:latin typeface="Calibri" panose="020F0502020204030204" pitchFamily="34" charset="0"/>
                <a:ea typeface="Yu Gothic" panose="020B0400000000000000" pitchFamily="34" charset="-128"/>
                <a:cs typeface="Times New Roman" panose="02020603050405020304" pitchFamily="18" charset="0"/>
              </a:rPr>
              <a:t>Plusieurs sous-chapitres par thème : 1 par soirée </a:t>
            </a:r>
          </a:p>
          <a:p>
            <a:pPr marL="342900" lvl="0" indent="-342900">
              <a:lnSpc>
                <a:spcPct val="107000"/>
              </a:lnSpc>
              <a:buFont typeface="Symbol" panose="05050102010706020507" pitchFamily="18" charset="2"/>
              <a:buChar char=""/>
            </a:pPr>
            <a:r>
              <a:rPr lang="fr-FR" sz="1400" kern="100" dirty="0">
                <a:effectLst/>
                <a:latin typeface="Calibri" panose="020F0502020204030204" pitchFamily="34" charset="0"/>
                <a:ea typeface="Yu Gothic" panose="020B0400000000000000" pitchFamily="34" charset="-128"/>
                <a:cs typeface="Times New Roman" panose="02020603050405020304" pitchFamily="18" charset="0"/>
              </a:rPr>
              <a:t>Ça dépend, en fonction du thème, on peut y consacrer 1 à 3 séances </a:t>
            </a:r>
          </a:p>
          <a:p>
            <a:pPr marL="342900" lvl="0" indent="-342900">
              <a:lnSpc>
                <a:spcPct val="107000"/>
              </a:lnSpc>
              <a:buFont typeface="Symbol" panose="05050102010706020507" pitchFamily="18" charset="2"/>
              <a:buChar char=""/>
            </a:pPr>
            <a:r>
              <a:rPr lang="fr-FR" sz="1400" kern="100" dirty="0">
                <a:effectLst/>
                <a:latin typeface="Calibri" panose="020F0502020204030204" pitchFamily="34" charset="0"/>
                <a:ea typeface="Yu Gothic" panose="020B0400000000000000" pitchFamily="34" charset="-128"/>
                <a:cs typeface="Times New Roman" panose="02020603050405020304" pitchFamily="18" charset="0"/>
              </a:rPr>
              <a:t>Thème des assises </a:t>
            </a:r>
          </a:p>
          <a:p>
            <a:pPr marL="342900" lvl="0" indent="-342900">
              <a:lnSpc>
                <a:spcPct val="107000"/>
              </a:lnSpc>
              <a:buFont typeface="Symbol" panose="05050102010706020507" pitchFamily="18" charset="2"/>
              <a:buChar char=""/>
            </a:pPr>
            <a:r>
              <a:rPr lang="fr-FR" sz="1400" kern="100" dirty="0" err="1">
                <a:effectLst/>
                <a:latin typeface="Calibri" panose="020F0502020204030204" pitchFamily="34" charset="0"/>
                <a:ea typeface="Yu Gothic" panose="020B0400000000000000" pitchFamily="34" charset="-128"/>
                <a:cs typeface="Times New Roman" panose="02020603050405020304" pitchFamily="18" charset="0"/>
              </a:rPr>
              <a:t>Depends</a:t>
            </a:r>
            <a:r>
              <a:rPr lang="fr-FR" sz="1400" kern="100" dirty="0">
                <a:effectLst/>
                <a:latin typeface="Calibri" panose="020F0502020204030204" pitchFamily="34" charset="0"/>
                <a:ea typeface="Yu Gothic" panose="020B0400000000000000" pitchFamily="34" charset="-128"/>
                <a:cs typeface="Times New Roman" panose="02020603050405020304" pitchFamily="18" charset="0"/>
              </a:rPr>
              <a:t> de la richesse du </a:t>
            </a:r>
            <a:r>
              <a:rPr lang="fr-FR" sz="1400" kern="100" dirty="0" err="1">
                <a:effectLst/>
                <a:latin typeface="Calibri" panose="020F0502020204030204" pitchFamily="34" charset="0"/>
                <a:ea typeface="Yu Gothic" panose="020B0400000000000000" pitchFamily="34" charset="-128"/>
                <a:cs typeface="Times New Roman" panose="02020603050405020304" pitchFamily="18" charset="0"/>
              </a:rPr>
              <a:t>theme</a:t>
            </a:r>
            <a:r>
              <a:rPr lang="fr-FR" sz="1400" kern="100" dirty="0">
                <a:effectLst/>
                <a:latin typeface="Calibri" panose="020F0502020204030204" pitchFamily="34" charset="0"/>
                <a:ea typeface="Yu Gothic" panose="020B0400000000000000" pitchFamily="34" charset="-128"/>
                <a:cs typeface="Times New Roman" panose="02020603050405020304" pitchFamily="18" charset="0"/>
              </a:rPr>
              <a:t> et de la richesse de la </a:t>
            </a:r>
            <a:r>
              <a:rPr lang="fr-FR" sz="1400" kern="100" dirty="0" err="1">
                <a:effectLst/>
                <a:latin typeface="Calibri" panose="020F0502020204030204" pitchFamily="34" charset="0"/>
                <a:ea typeface="Yu Gothic" panose="020B0400000000000000" pitchFamily="34" charset="-128"/>
                <a:cs typeface="Times New Roman" panose="02020603050405020304" pitchFamily="18" charset="0"/>
              </a:rPr>
              <a:t>preparation</a:t>
            </a:r>
            <a:r>
              <a:rPr lang="fr-FR" sz="1400" kern="100" dirty="0">
                <a:effectLst/>
                <a:latin typeface="Calibri" panose="020F0502020204030204" pitchFamily="34" charset="0"/>
                <a:ea typeface="Yu Gothic" panose="020B0400000000000000" pitchFamily="34" charset="-128"/>
                <a:cs typeface="Times New Roman" panose="02020603050405020304" pitchFamily="18" charset="0"/>
              </a:rPr>
              <a:t> en </a:t>
            </a:r>
            <a:r>
              <a:rPr lang="fr-FR" sz="1400" kern="100" dirty="0" err="1">
                <a:effectLst/>
                <a:latin typeface="Calibri" panose="020F0502020204030204" pitchFamily="34" charset="0"/>
                <a:ea typeface="Yu Gothic" panose="020B0400000000000000" pitchFamily="34" charset="-128"/>
                <a:cs typeface="Times New Roman" panose="02020603050405020304" pitchFamily="18" charset="0"/>
              </a:rPr>
              <a:t>general</a:t>
            </a:r>
            <a:r>
              <a:rPr lang="fr-FR" sz="1400" kern="100" dirty="0">
                <a:effectLst/>
                <a:latin typeface="Calibri" panose="020F0502020204030204" pitchFamily="34" charset="0"/>
                <a:ea typeface="Yu Gothic" panose="020B0400000000000000" pitchFamily="34" charset="-128"/>
                <a:cs typeface="Times New Roman" panose="02020603050405020304" pitchFamily="18" charset="0"/>
              </a:rPr>
              <a:t> 1pour 2 </a:t>
            </a:r>
            <a:r>
              <a:rPr lang="fr-FR" sz="1400" kern="100" dirty="0" err="1">
                <a:effectLst/>
                <a:latin typeface="Calibri" panose="020F0502020204030204" pitchFamily="34" charset="0"/>
                <a:ea typeface="Yu Gothic" panose="020B0400000000000000" pitchFamily="34" charset="-128"/>
                <a:cs typeface="Times New Roman" panose="02020603050405020304" pitchFamily="18" charset="0"/>
              </a:rPr>
              <a:t>reunion</a:t>
            </a:r>
            <a:r>
              <a:rPr lang="fr-FR" sz="1400" kern="100" dirty="0">
                <a:effectLst/>
                <a:latin typeface="Calibri" panose="020F0502020204030204" pitchFamily="34" charset="0"/>
                <a:ea typeface="Yu Gothic" panose="020B0400000000000000" pitchFamily="34" charset="-128"/>
                <a:cs typeface="Times New Roman" panose="02020603050405020304" pitchFamily="18" charset="0"/>
              </a:rPr>
              <a:t>...</a:t>
            </a:r>
          </a:p>
          <a:p>
            <a:pPr marL="342900" lvl="0" indent="-342900">
              <a:lnSpc>
                <a:spcPct val="107000"/>
              </a:lnSpc>
              <a:buFont typeface="Symbol" panose="05050102010706020507" pitchFamily="18" charset="2"/>
              <a:buChar char=""/>
            </a:pPr>
            <a:r>
              <a:rPr lang="fr-FR" sz="1400" kern="100" dirty="0">
                <a:effectLst/>
                <a:latin typeface="Calibri" panose="020F0502020204030204" pitchFamily="34" charset="0"/>
                <a:ea typeface="Yu Gothic" panose="020B0400000000000000" pitchFamily="34" charset="-128"/>
                <a:cs typeface="Times New Roman" panose="02020603050405020304" pitchFamily="18" charset="0"/>
              </a:rPr>
              <a:t>En moyenne, plutôt 1 thème pour trois séances </a:t>
            </a:r>
          </a:p>
          <a:p>
            <a:pPr marL="342900" lvl="0" indent="-342900">
              <a:lnSpc>
                <a:spcPct val="107000"/>
              </a:lnSpc>
              <a:buFont typeface="Symbol" panose="05050102010706020507" pitchFamily="18" charset="2"/>
              <a:buChar char=""/>
            </a:pPr>
            <a:r>
              <a:rPr lang="fr-FR" sz="1400" kern="100" dirty="0">
                <a:effectLst/>
                <a:latin typeface="Calibri" panose="020F0502020204030204" pitchFamily="34" charset="0"/>
                <a:ea typeface="Yu Gothic" panose="020B0400000000000000" pitchFamily="34" charset="-128"/>
                <a:cs typeface="Times New Roman" panose="02020603050405020304" pitchFamily="18" charset="0"/>
              </a:rPr>
              <a:t>En moyenne, plutôt 1 thème pour trois séances </a:t>
            </a:r>
          </a:p>
          <a:p>
            <a:pPr marL="342900" lvl="0" indent="-342900">
              <a:lnSpc>
                <a:spcPct val="107000"/>
              </a:lnSpc>
              <a:spcAft>
                <a:spcPts val="800"/>
              </a:spcAft>
              <a:buFont typeface="Symbol" panose="05050102010706020507" pitchFamily="18" charset="2"/>
              <a:buChar char=""/>
            </a:pPr>
            <a:r>
              <a:rPr lang="fr-FR" sz="1400" kern="100" dirty="0">
                <a:effectLst/>
                <a:latin typeface="Calibri" panose="020F0502020204030204" pitchFamily="34" charset="0"/>
                <a:ea typeface="Yu Gothic" panose="020B0400000000000000" pitchFamily="34" charset="-128"/>
                <a:cs typeface="Times New Roman" panose="02020603050405020304" pitchFamily="18" charset="0"/>
              </a:rPr>
              <a:t>Thème des Assises sur plusieurs séances puis un thème par </a:t>
            </a:r>
            <a:r>
              <a:rPr lang="fr-FR" sz="1400" kern="100" dirty="0" err="1">
                <a:effectLst/>
                <a:latin typeface="Calibri" panose="020F0502020204030204" pitchFamily="34" charset="0"/>
                <a:ea typeface="Yu Gothic" panose="020B0400000000000000" pitchFamily="34" charset="-128"/>
                <a:cs typeface="Times New Roman" panose="02020603050405020304" pitchFamily="18" charset="0"/>
              </a:rPr>
              <a:t>seance</a:t>
            </a:r>
            <a:endParaRPr lang="fr-FR" sz="1400" kern="100" dirty="0">
              <a:effectLst/>
              <a:latin typeface="Calibri" panose="020F0502020204030204" pitchFamily="34" charset="0"/>
              <a:ea typeface="Yu Gothic" panose="020B0400000000000000" pitchFamily="34" charset="-128"/>
              <a:cs typeface="Times New Roman" panose="02020603050405020304" pitchFamily="18" charset="0"/>
            </a:endParaRPr>
          </a:p>
          <a:p>
            <a:pPr>
              <a:lnSpc>
                <a:spcPct val="107000"/>
              </a:lnSpc>
              <a:spcAft>
                <a:spcPts val="800"/>
              </a:spcAft>
            </a:pPr>
            <a:r>
              <a:rPr lang="fr-FR" sz="1800" kern="100" dirty="0">
                <a:effectLst/>
                <a:latin typeface="Calibri" panose="020F0502020204030204" pitchFamily="34" charset="0"/>
                <a:ea typeface="Yu Gothic" panose="020B0400000000000000" pitchFamily="34" charset="-128"/>
                <a:cs typeface="Times New Roman" panose="02020603050405020304" pitchFamily="18" charset="0"/>
              </a:rPr>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Q2: Où trouvez-vous les thèmes choisis ? (plusieurs réponses possibles)</a:t>
            </a:r>
            <a:endParaRPr dirty="0"/>
          </a:p>
        </p:txBody>
      </p:sp>
      <p:sp>
        <p:nvSpPr>
          <p:cNvPr id="3" name="Title"/>
          <p:cNvSpPr>
            <a:spLocks noGrp="1"/>
          </p:cNvSpPr>
          <p:nvPr>
            <p:ph type="body" sz="quarter" idx="14"/>
          </p:nvPr>
        </p:nvSpPr>
        <p:spPr/>
        <p:txBody>
          <a:bodyPr>
            <a:normAutofit lnSpcReduction="10000"/>
          </a:bodyPr>
          <a:lstStyle/>
          <a:p>
            <a:r>
              <a:rPr lang="en-GB" dirty="0"/>
              <a:t>Réponses obtenues : 38   Question(s) ignorée(s) : 0</a:t>
            </a:r>
            <a:endParaRPr dirty="0"/>
          </a:p>
        </p:txBody>
      </p:sp>
      <p:pic>
        <p:nvPicPr>
          <p:cNvPr id="6" name="Picture 1"/>
          <p:cNvPicPr>
            <a:picLocks noChangeAspect="1"/>
          </p:cNvPicPr>
          <p:nvPr/>
        </p:nvPicPr>
        <p:blipFill>
          <a:blip r:embed="rId2"/>
          <a:stretch>
            <a:fillRect/>
          </a:stretch>
        </p:blipFill>
        <p:spPr>
          <a:xfrm>
            <a:off x="550100" y="1000000"/>
            <a:ext cx="7543800" cy="36435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Q2: </a:t>
            </a:r>
            <a:r>
              <a:rPr lang="en-GB" dirty="0" err="1"/>
              <a:t>Autres</a:t>
            </a:r>
            <a:endParaRPr dirty="0"/>
          </a:p>
        </p:txBody>
      </p:sp>
      <p:sp>
        <p:nvSpPr>
          <p:cNvPr id="5" name="ZoneTexte 4">
            <a:extLst>
              <a:ext uri="{FF2B5EF4-FFF2-40B4-BE49-F238E27FC236}">
                <a16:creationId xmlns:a16="http://schemas.microsoft.com/office/drawing/2014/main" id="{5279C1DF-EABB-91A9-B90E-CB75554FC349}"/>
              </a:ext>
            </a:extLst>
          </p:cNvPr>
          <p:cNvSpPr txBox="1"/>
          <p:nvPr/>
        </p:nvSpPr>
        <p:spPr>
          <a:xfrm>
            <a:off x="550127" y="974543"/>
            <a:ext cx="8370847" cy="3770328"/>
          </a:xfrm>
          <a:prstGeom prst="rect">
            <a:avLst/>
          </a:prstGeom>
          <a:noFill/>
        </p:spPr>
        <p:txBody>
          <a:bodyPr wrap="square">
            <a:spAutoFit/>
          </a:bodyPr>
          <a:lstStyle/>
          <a:p>
            <a:pPr marL="342900" lvl="0" indent="-342900">
              <a:lnSpc>
                <a:spcPct val="107000"/>
              </a:lnSpc>
              <a:buFont typeface="Symbol" panose="05050102010706020507" pitchFamily="18" charset="2"/>
              <a:buChar char=""/>
            </a:pPr>
            <a:r>
              <a:rPr lang="fr-FR" sz="1400" kern="100" dirty="0">
                <a:effectLst/>
                <a:latin typeface="Calibri" panose="020F0502020204030204" pitchFamily="34" charset="0"/>
                <a:ea typeface="Yu Gothic" panose="020B0400000000000000" pitchFamily="34" charset="-128"/>
                <a:cs typeface="Times New Roman" panose="02020603050405020304" pitchFamily="18" charset="0"/>
              </a:rPr>
              <a:t>Proposition </a:t>
            </a:r>
            <a:r>
              <a:rPr lang="fr-FR" sz="1400" kern="100" dirty="0" err="1">
                <a:effectLst/>
                <a:latin typeface="Calibri" panose="020F0502020204030204" pitchFamily="34" charset="0"/>
                <a:ea typeface="Yu Gothic" panose="020B0400000000000000" pitchFamily="34" charset="-128"/>
                <a:cs typeface="Times New Roman" panose="02020603050405020304" pitchFamily="18" charset="0"/>
              </a:rPr>
              <a:t>equipe</a:t>
            </a:r>
            <a:endParaRPr lang="fr-FR" sz="1400" kern="100" dirty="0">
              <a:effectLst/>
              <a:latin typeface="Calibri" panose="020F0502020204030204" pitchFamily="34" charset="0"/>
              <a:ea typeface="Yu Gothic" panose="020B0400000000000000" pitchFamily="34" charset="-128"/>
              <a:cs typeface="Times New Roman" panose="02020603050405020304" pitchFamily="18" charset="0"/>
            </a:endParaRPr>
          </a:p>
          <a:p>
            <a:pPr marL="342900" lvl="0" indent="-342900">
              <a:lnSpc>
                <a:spcPct val="107000"/>
              </a:lnSpc>
              <a:buFont typeface="Symbol" panose="05050102010706020507" pitchFamily="18" charset="2"/>
              <a:buChar char=""/>
            </a:pPr>
            <a:r>
              <a:rPr lang="fr-FR" sz="1400" kern="100" dirty="0">
                <a:effectLst/>
                <a:latin typeface="Calibri" panose="020F0502020204030204" pitchFamily="34" charset="0"/>
                <a:ea typeface="Yu Gothic" panose="020B0400000000000000" pitchFamily="34" charset="-128"/>
                <a:cs typeface="Times New Roman" panose="02020603050405020304" pitchFamily="18" charset="0"/>
              </a:rPr>
              <a:t>chaque équipier propose des thèmes qui l'intéressent en début d'année </a:t>
            </a:r>
          </a:p>
          <a:p>
            <a:pPr marL="342900" lvl="0" indent="-342900">
              <a:lnSpc>
                <a:spcPct val="107000"/>
              </a:lnSpc>
              <a:buFont typeface="Symbol" panose="05050102010706020507" pitchFamily="18" charset="2"/>
              <a:buChar char=""/>
            </a:pPr>
            <a:r>
              <a:rPr lang="fr-FR" sz="1400" kern="100" dirty="0">
                <a:effectLst/>
                <a:latin typeface="Calibri" panose="020F0502020204030204" pitchFamily="34" charset="0"/>
                <a:ea typeface="Yu Gothic" panose="020B0400000000000000" pitchFamily="34" charset="-128"/>
                <a:cs typeface="Times New Roman" panose="02020603050405020304" pitchFamily="18" charset="0"/>
              </a:rPr>
              <a:t>Dans la réalité de nos vies professionnelles </a:t>
            </a:r>
          </a:p>
          <a:p>
            <a:pPr marL="342900" lvl="0" indent="-342900">
              <a:lnSpc>
                <a:spcPct val="107000"/>
              </a:lnSpc>
              <a:buFont typeface="Symbol" panose="05050102010706020507" pitchFamily="18" charset="2"/>
              <a:buChar char=""/>
            </a:pPr>
            <a:r>
              <a:rPr lang="fr-FR" sz="1400" kern="100" dirty="0">
                <a:effectLst/>
                <a:latin typeface="Calibri" panose="020F0502020204030204" pitchFamily="34" charset="0"/>
                <a:ea typeface="Yu Gothic" panose="020B0400000000000000" pitchFamily="34" charset="-128"/>
                <a:cs typeface="Times New Roman" panose="02020603050405020304" pitchFamily="18" charset="0"/>
              </a:rPr>
              <a:t>En fonction des propositions des membres </a:t>
            </a:r>
          </a:p>
          <a:p>
            <a:pPr marL="342900" lvl="0" indent="-342900">
              <a:lnSpc>
                <a:spcPct val="107000"/>
              </a:lnSpc>
              <a:buFont typeface="Symbol" panose="05050102010706020507" pitchFamily="18" charset="2"/>
              <a:buChar char=""/>
            </a:pPr>
            <a:r>
              <a:rPr lang="fr-FR" sz="1400" kern="100" dirty="0">
                <a:effectLst/>
                <a:latin typeface="Calibri" panose="020F0502020204030204" pitchFamily="34" charset="0"/>
                <a:ea typeface="Yu Gothic" panose="020B0400000000000000" pitchFamily="34" charset="-128"/>
                <a:cs typeface="Times New Roman" panose="02020603050405020304" pitchFamily="18" charset="0"/>
              </a:rPr>
              <a:t>Dans la PSC</a:t>
            </a:r>
          </a:p>
          <a:p>
            <a:pPr marL="342900" lvl="0" indent="-342900">
              <a:lnSpc>
                <a:spcPct val="107000"/>
              </a:lnSpc>
              <a:buFont typeface="Symbol" panose="05050102010706020507" pitchFamily="18" charset="2"/>
              <a:buChar char=""/>
            </a:pPr>
            <a:r>
              <a:rPr lang="fr-FR" sz="1400" kern="100" dirty="0">
                <a:effectLst/>
                <a:latin typeface="Calibri" panose="020F0502020204030204" pitchFamily="34" charset="0"/>
                <a:ea typeface="Yu Gothic" panose="020B0400000000000000" pitchFamily="34" charset="-128"/>
                <a:cs typeface="Times New Roman" panose="02020603050405020304" pitchFamily="18" charset="0"/>
              </a:rPr>
              <a:t>Thème choisi en lien avec la vie pro des équipiers. </a:t>
            </a:r>
          </a:p>
          <a:p>
            <a:pPr marL="342900" lvl="0" indent="-342900">
              <a:lnSpc>
                <a:spcPct val="107000"/>
              </a:lnSpc>
              <a:buFont typeface="Symbol" panose="05050102010706020507" pitchFamily="18" charset="2"/>
              <a:buChar char=""/>
            </a:pPr>
            <a:r>
              <a:rPr lang="fr-FR" sz="1400" kern="100" dirty="0">
                <a:effectLst/>
                <a:latin typeface="Calibri" panose="020F0502020204030204" pitchFamily="34" charset="0"/>
                <a:ea typeface="Yu Gothic" panose="020B0400000000000000" pitchFamily="34" charset="-128"/>
                <a:cs typeface="Times New Roman" panose="02020603050405020304" pitchFamily="18" charset="0"/>
              </a:rPr>
              <a:t>Revue EDC</a:t>
            </a:r>
          </a:p>
          <a:p>
            <a:pPr marL="342900" lvl="0" indent="-342900">
              <a:lnSpc>
                <a:spcPct val="107000"/>
              </a:lnSpc>
              <a:buFont typeface="Symbol" panose="05050102010706020507" pitchFamily="18" charset="2"/>
              <a:buChar char=""/>
            </a:pPr>
            <a:r>
              <a:rPr lang="fr-FR" sz="1400" kern="100" dirty="0">
                <a:effectLst/>
                <a:latin typeface="Calibri" panose="020F0502020204030204" pitchFamily="34" charset="0"/>
                <a:ea typeface="Yu Gothic" panose="020B0400000000000000" pitchFamily="34" charset="-128"/>
                <a:cs typeface="Times New Roman" panose="02020603050405020304" pitchFamily="18" charset="0"/>
              </a:rPr>
              <a:t>Idée apportée par un membre </a:t>
            </a:r>
          </a:p>
          <a:p>
            <a:pPr marL="342900" lvl="0" indent="-342900">
              <a:lnSpc>
                <a:spcPct val="107000"/>
              </a:lnSpc>
              <a:buFont typeface="Symbol" panose="05050102010706020507" pitchFamily="18" charset="2"/>
              <a:buChar char=""/>
            </a:pPr>
            <a:r>
              <a:rPr lang="fr-FR" sz="1400" kern="100" dirty="0">
                <a:effectLst/>
                <a:latin typeface="Calibri" panose="020F0502020204030204" pitchFamily="34" charset="0"/>
                <a:ea typeface="Yu Gothic" panose="020B0400000000000000" pitchFamily="34" charset="-128"/>
                <a:cs typeface="Times New Roman" panose="02020603050405020304" pitchFamily="18" charset="0"/>
              </a:rPr>
              <a:t>Sur proposition </a:t>
            </a:r>
          </a:p>
          <a:p>
            <a:pPr marL="342900" lvl="0" indent="-342900">
              <a:lnSpc>
                <a:spcPct val="107000"/>
              </a:lnSpc>
              <a:buFont typeface="Symbol" panose="05050102010706020507" pitchFamily="18" charset="2"/>
              <a:buChar char=""/>
            </a:pPr>
            <a:r>
              <a:rPr lang="fr-FR" sz="1400" kern="100" dirty="0">
                <a:effectLst/>
                <a:latin typeface="Calibri" panose="020F0502020204030204" pitchFamily="34" charset="0"/>
                <a:ea typeface="Yu Gothic" panose="020B0400000000000000" pitchFamily="34" charset="-128"/>
                <a:cs typeface="Times New Roman" panose="02020603050405020304" pitchFamily="18" charset="0"/>
              </a:rPr>
              <a:t>Dans les situations que nous rencontrons</a:t>
            </a:r>
          </a:p>
          <a:p>
            <a:pPr marL="342900" lvl="0" indent="-342900">
              <a:lnSpc>
                <a:spcPct val="107000"/>
              </a:lnSpc>
              <a:buFont typeface="Symbol" panose="05050102010706020507" pitchFamily="18" charset="2"/>
              <a:buChar char=""/>
            </a:pPr>
            <a:r>
              <a:rPr lang="fr-FR" sz="1400" kern="100" dirty="0">
                <a:effectLst/>
                <a:latin typeface="Calibri" panose="020F0502020204030204" pitchFamily="34" charset="0"/>
                <a:ea typeface="Yu Gothic" panose="020B0400000000000000" pitchFamily="34" charset="-128"/>
                <a:cs typeface="Times New Roman" panose="02020603050405020304" pitchFamily="18" charset="0"/>
              </a:rPr>
              <a:t>Encycliques</a:t>
            </a:r>
          </a:p>
          <a:p>
            <a:pPr marL="342900" lvl="0" indent="-342900">
              <a:lnSpc>
                <a:spcPct val="107000"/>
              </a:lnSpc>
              <a:buFont typeface="Symbol" panose="05050102010706020507" pitchFamily="18" charset="2"/>
              <a:buChar char=""/>
            </a:pPr>
            <a:r>
              <a:rPr lang="fr-FR" sz="1400" kern="100" dirty="0">
                <a:effectLst/>
                <a:latin typeface="Calibri" panose="020F0502020204030204" pitchFamily="34" charset="0"/>
                <a:ea typeface="Yu Gothic" panose="020B0400000000000000" pitchFamily="34" charset="-128"/>
                <a:cs typeface="Times New Roman" panose="02020603050405020304" pitchFamily="18" charset="0"/>
              </a:rPr>
              <a:t>Lettre du Saint Père aux entrepreneurs de l’été 2023</a:t>
            </a:r>
          </a:p>
          <a:p>
            <a:pPr marL="342900" lvl="0" indent="-342900">
              <a:lnSpc>
                <a:spcPct val="107000"/>
              </a:lnSpc>
              <a:buFont typeface="Symbol" panose="05050102010706020507" pitchFamily="18" charset="2"/>
              <a:buChar char=""/>
            </a:pPr>
            <a:r>
              <a:rPr lang="fr-FR" sz="1400" kern="100" dirty="0">
                <a:effectLst/>
                <a:latin typeface="Calibri" panose="020F0502020204030204" pitchFamily="34" charset="0"/>
                <a:ea typeface="Yu Gothic" panose="020B0400000000000000" pitchFamily="34" charset="-128"/>
                <a:cs typeface="Times New Roman" panose="02020603050405020304" pitchFamily="18" charset="0"/>
              </a:rPr>
              <a:t>Proposition des membres qui préparent </a:t>
            </a:r>
          </a:p>
          <a:p>
            <a:pPr marL="342900" lvl="0" indent="-342900">
              <a:lnSpc>
                <a:spcPct val="107000"/>
              </a:lnSpc>
              <a:buFont typeface="Symbol" panose="05050102010706020507" pitchFamily="18" charset="2"/>
              <a:buChar char=""/>
            </a:pPr>
            <a:r>
              <a:rPr lang="fr-FR" sz="1400" kern="100" dirty="0">
                <a:effectLst/>
                <a:latin typeface="Calibri" panose="020F0502020204030204" pitchFamily="34" charset="0"/>
                <a:ea typeface="Yu Gothic" panose="020B0400000000000000" pitchFamily="34" charset="-128"/>
                <a:cs typeface="Times New Roman" panose="02020603050405020304" pitchFamily="18" charset="0"/>
              </a:rPr>
              <a:t>dans nos références</a:t>
            </a:r>
          </a:p>
          <a:p>
            <a:pPr marL="342900" lvl="0" indent="-342900">
              <a:lnSpc>
                <a:spcPct val="107000"/>
              </a:lnSpc>
              <a:spcAft>
                <a:spcPts val="800"/>
              </a:spcAft>
              <a:buFont typeface="Symbol" panose="05050102010706020507" pitchFamily="18" charset="2"/>
              <a:buChar char=""/>
            </a:pPr>
            <a:r>
              <a:rPr lang="fr-FR" sz="1400" kern="100" dirty="0">
                <a:effectLst/>
                <a:latin typeface="Calibri" panose="020F0502020204030204" pitchFamily="34" charset="0"/>
                <a:ea typeface="Yu Gothic" panose="020B0400000000000000" pitchFamily="34" charset="-128"/>
                <a:cs typeface="Times New Roman" panose="02020603050405020304" pitchFamily="18" charset="0"/>
              </a:rPr>
              <a:t>La 1ère séance de septembre, on fait un exercice d'intelligence collective afin de trouver le fil rouge et les différents thèmes de l'année.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Q3: Pour un thème donné, qui est amené à préparer et à partager ?</a:t>
            </a:r>
            <a:endParaRPr dirty="0"/>
          </a:p>
        </p:txBody>
      </p:sp>
      <p:sp>
        <p:nvSpPr>
          <p:cNvPr id="3" name="Title"/>
          <p:cNvSpPr>
            <a:spLocks noGrp="1"/>
          </p:cNvSpPr>
          <p:nvPr>
            <p:ph type="body" sz="quarter" idx="14"/>
          </p:nvPr>
        </p:nvSpPr>
        <p:spPr/>
        <p:txBody>
          <a:bodyPr>
            <a:normAutofit lnSpcReduction="10000"/>
          </a:bodyPr>
          <a:lstStyle/>
          <a:p>
            <a:r>
              <a:rPr lang="en-GB" dirty="0"/>
              <a:t>Réponses obtenues : 38   Question(s) ignorée(s) : 0</a:t>
            </a:r>
            <a:endParaRPr dirty="0"/>
          </a:p>
        </p:txBody>
      </p:sp>
      <p:pic>
        <p:nvPicPr>
          <p:cNvPr id="6" name="Picture 1"/>
          <p:cNvPicPr>
            <a:picLocks noChangeAspect="1"/>
          </p:cNvPicPr>
          <p:nvPr/>
        </p:nvPicPr>
        <p:blipFill>
          <a:blip r:embed="rId2"/>
          <a:stretch>
            <a:fillRect/>
          </a:stretch>
        </p:blipFill>
        <p:spPr>
          <a:xfrm>
            <a:off x="550100" y="1000000"/>
            <a:ext cx="7543800" cy="364350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Q3: </a:t>
            </a:r>
            <a:r>
              <a:rPr lang="en-GB" dirty="0" err="1"/>
              <a:t>Autres</a:t>
            </a:r>
            <a:endParaRPr dirty="0"/>
          </a:p>
        </p:txBody>
      </p:sp>
      <p:sp>
        <p:nvSpPr>
          <p:cNvPr id="5" name="ZoneTexte 4">
            <a:extLst>
              <a:ext uri="{FF2B5EF4-FFF2-40B4-BE49-F238E27FC236}">
                <a16:creationId xmlns:a16="http://schemas.microsoft.com/office/drawing/2014/main" id="{7B81C910-E317-4560-269F-B81BC315233E}"/>
              </a:ext>
            </a:extLst>
          </p:cNvPr>
          <p:cNvSpPr txBox="1"/>
          <p:nvPr/>
        </p:nvSpPr>
        <p:spPr>
          <a:xfrm>
            <a:off x="561279" y="1198315"/>
            <a:ext cx="7854176" cy="2617768"/>
          </a:xfrm>
          <a:prstGeom prst="rect">
            <a:avLst/>
          </a:prstGeom>
          <a:noFill/>
        </p:spPr>
        <p:txBody>
          <a:bodyPr wrap="square">
            <a:spAutoFit/>
          </a:bodyPr>
          <a:lstStyle/>
          <a:p>
            <a:pPr marL="342900" lvl="0" indent="-342900">
              <a:lnSpc>
                <a:spcPct val="107000"/>
              </a:lnSpc>
              <a:buFont typeface="Symbol" panose="05050102010706020507" pitchFamily="18" charset="2"/>
              <a:buChar char=""/>
            </a:pPr>
            <a:r>
              <a:rPr lang="fr-FR" sz="1400" kern="100" dirty="0">
                <a:effectLst/>
                <a:latin typeface="Calibri" panose="020F0502020204030204" pitchFamily="34" charset="0"/>
                <a:ea typeface="Yu Gothic" panose="020B0400000000000000" pitchFamily="34" charset="-128"/>
                <a:cs typeface="Times New Roman" panose="02020603050405020304" pitchFamily="18" charset="0"/>
              </a:rPr>
              <a:t>Un ou deux membres suivant les sujets </a:t>
            </a:r>
          </a:p>
          <a:p>
            <a:pPr marL="342900" lvl="0" indent="-342900">
              <a:lnSpc>
                <a:spcPct val="107000"/>
              </a:lnSpc>
              <a:buFont typeface="Symbol" panose="05050102010706020507" pitchFamily="18" charset="2"/>
              <a:buChar char=""/>
            </a:pPr>
            <a:r>
              <a:rPr lang="fr-FR" sz="1400" kern="100" dirty="0">
                <a:effectLst/>
                <a:latin typeface="Calibri" panose="020F0502020204030204" pitchFamily="34" charset="0"/>
                <a:ea typeface="Yu Gothic" panose="020B0400000000000000" pitchFamily="34" charset="-128"/>
                <a:cs typeface="Times New Roman" panose="02020603050405020304" pitchFamily="18" charset="0"/>
              </a:rPr>
              <a:t>thème préparé par un binôme, envoyé 1 semaine avant la rencontre à toute l'équipe, puis tout de table général le jour de la rencontre </a:t>
            </a:r>
          </a:p>
          <a:p>
            <a:pPr marL="342900" lvl="0" indent="-342900">
              <a:lnSpc>
                <a:spcPct val="107000"/>
              </a:lnSpc>
              <a:buFont typeface="Symbol" panose="05050102010706020507" pitchFamily="18" charset="2"/>
              <a:buChar char=""/>
            </a:pPr>
            <a:r>
              <a:rPr lang="fr-FR" sz="1400" kern="100" dirty="0">
                <a:effectLst/>
                <a:latin typeface="Calibri" panose="020F0502020204030204" pitchFamily="34" charset="0"/>
                <a:ea typeface="Yu Gothic" panose="020B0400000000000000" pitchFamily="34" charset="-128"/>
                <a:cs typeface="Times New Roman" panose="02020603050405020304" pitchFamily="18" charset="0"/>
              </a:rPr>
              <a:t>2 membres + le conseiller spirituel </a:t>
            </a:r>
          </a:p>
          <a:p>
            <a:pPr marL="342900" lvl="0" indent="-342900">
              <a:lnSpc>
                <a:spcPct val="107000"/>
              </a:lnSpc>
              <a:buFont typeface="Symbol" panose="05050102010706020507" pitchFamily="18" charset="2"/>
              <a:buChar char=""/>
            </a:pPr>
            <a:r>
              <a:rPr lang="fr-FR" sz="1400" kern="100" dirty="0">
                <a:effectLst/>
                <a:latin typeface="Calibri" panose="020F0502020204030204" pitchFamily="34" charset="0"/>
                <a:ea typeface="Yu Gothic" panose="020B0400000000000000" pitchFamily="34" charset="-128"/>
                <a:cs typeface="Times New Roman" panose="02020603050405020304" pitchFamily="18" charset="0"/>
              </a:rPr>
              <a:t>Un membre prépare / toute l'équipe partage</a:t>
            </a:r>
          </a:p>
          <a:p>
            <a:pPr marL="342900" lvl="0" indent="-342900">
              <a:lnSpc>
                <a:spcPct val="107000"/>
              </a:lnSpc>
              <a:buFont typeface="Symbol" panose="05050102010706020507" pitchFamily="18" charset="2"/>
              <a:buChar char=""/>
            </a:pPr>
            <a:r>
              <a:rPr lang="fr-FR" sz="1400" kern="100" dirty="0">
                <a:effectLst/>
                <a:latin typeface="Calibri" panose="020F0502020204030204" pitchFamily="34" charset="0"/>
                <a:ea typeface="Yu Gothic" panose="020B0400000000000000" pitchFamily="34" charset="-128"/>
                <a:cs typeface="Times New Roman" panose="02020603050405020304" pitchFamily="18" charset="0"/>
              </a:rPr>
              <a:t>2 préparent puis tout le monde partage </a:t>
            </a:r>
          </a:p>
          <a:p>
            <a:pPr marL="342900" lvl="0" indent="-342900">
              <a:lnSpc>
                <a:spcPct val="107000"/>
              </a:lnSpc>
              <a:buFont typeface="Symbol" panose="05050102010706020507" pitchFamily="18" charset="2"/>
              <a:buChar char=""/>
            </a:pPr>
            <a:r>
              <a:rPr lang="fr-FR" sz="1400" kern="100" dirty="0">
                <a:effectLst/>
                <a:latin typeface="Calibri" panose="020F0502020204030204" pitchFamily="34" charset="0"/>
                <a:ea typeface="Yu Gothic" panose="020B0400000000000000" pitchFamily="34" charset="-128"/>
                <a:cs typeface="Times New Roman" panose="02020603050405020304" pitchFamily="18" charset="0"/>
              </a:rPr>
              <a:t>Et le CS</a:t>
            </a:r>
          </a:p>
          <a:p>
            <a:pPr marL="342900" lvl="0" indent="-342900">
              <a:lnSpc>
                <a:spcPct val="107000"/>
              </a:lnSpc>
              <a:buFont typeface="Symbol" panose="05050102010706020507" pitchFamily="18" charset="2"/>
              <a:buChar char=""/>
            </a:pPr>
            <a:r>
              <a:rPr lang="fr-FR" sz="1400" kern="100" dirty="0">
                <a:effectLst/>
                <a:latin typeface="Calibri" panose="020F0502020204030204" pitchFamily="34" charset="0"/>
                <a:ea typeface="Yu Gothic" panose="020B0400000000000000" pitchFamily="34" charset="-128"/>
                <a:cs typeface="Times New Roman" panose="02020603050405020304" pitchFamily="18" charset="0"/>
              </a:rPr>
              <a:t>A tour de </a:t>
            </a:r>
            <a:r>
              <a:rPr lang="fr-FR" sz="1400" kern="100" dirty="0" err="1">
                <a:effectLst/>
                <a:latin typeface="Calibri" panose="020F0502020204030204" pitchFamily="34" charset="0"/>
                <a:ea typeface="Yu Gothic" panose="020B0400000000000000" pitchFamily="34" charset="-128"/>
                <a:cs typeface="Times New Roman" panose="02020603050405020304" pitchFamily="18" charset="0"/>
              </a:rPr>
              <a:t>role</a:t>
            </a:r>
            <a:endParaRPr lang="fr-FR" sz="1400" kern="100" dirty="0">
              <a:effectLst/>
              <a:latin typeface="Calibri" panose="020F0502020204030204" pitchFamily="34" charset="0"/>
              <a:ea typeface="Yu Gothic" panose="020B0400000000000000" pitchFamily="34" charset="-128"/>
              <a:cs typeface="Times New Roman" panose="02020603050405020304" pitchFamily="18" charset="0"/>
            </a:endParaRPr>
          </a:p>
          <a:p>
            <a:pPr marL="342900" lvl="0" indent="-342900">
              <a:lnSpc>
                <a:spcPct val="107000"/>
              </a:lnSpc>
              <a:buFont typeface="Symbol" panose="05050102010706020507" pitchFamily="18" charset="2"/>
              <a:buChar char=""/>
            </a:pPr>
            <a:r>
              <a:rPr lang="fr-FR" sz="1400" kern="100" dirty="0">
                <a:effectLst/>
                <a:latin typeface="Calibri" panose="020F0502020204030204" pitchFamily="34" charset="0"/>
                <a:ea typeface="Yu Gothic" panose="020B0400000000000000" pitchFamily="34" charset="-128"/>
                <a:cs typeface="Times New Roman" panose="02020603050405020304" pitchFamily="18" charset="0"/>
              </a:rPr>
              <a:t>+ </a:t>
            </a:r>
            <a:r>
              <a:rPr lang="fr-FR" sz="1400" kern="100" dirty="0" err="1">
                <a:effectLst/>
                <a:latin typeface="Calibri" panose="020F0502020204030204" pitchFamily="34" charset="0"/>
                <a:ea typeface="Yu Gothic" panose="020B0400000000000000" pitchFamily="34" charset="-128"/>
                <a:cs typeface="Times New Roman" panose="02020603050405020304" pitchFamily="18" charset="0"/>
              </a:rPr>
              <a:t>c.s</a:t>
            </a:r>
            <a:r>
              <a:rPr lang="fr-FR" sz="1400" kern="100" dirty="0">
                <a:effectLst/>
                <a:latin typeface="Calibri" panose="020F0502020204030204" pitchFamily="34" charset="0"/>
                <a:ea typeface="Yu Gothic" panose="020B0400000000000000" pitchFamily="34" charset="-128"/>
                <a:cs typeface="Times New Roman" panose="02020603050405020304" pitchFamily="18" charset="0"/>
              </a:rPr>
              <a:t>.</a:t>
            </a:r>
          </a:p>
          <a:p>
            <a:pPr marL="342900" lvl="0" indent="-342900">
              <a:lnSpc>
                <a:spcPct val="107000"/>
              </a:lnSpc>
              <a:buFont typeface="Symbol" panose="05050102010706020507" pitchFamily="18" charset="2"/>
              <a:buChar char=""/>
            </a:pPr>
            <a:r>
              <a:rPr lang="fr-FR" sz="1400" kern="100" dirty="0">
                <a:effectLst/>
                <a:latin typeface="Calibri" panose="020F0502020204030204" pitchFamily="34" charset="0"/>
                <a:ea typeface="Yu Gothic" panose="020B0400000000000000" pitchFamily="34" charset="-128"/>
                <a:cs typeface="Times New Roman" panose="02020603050405020304" pitchFamily="18" charset="0"/>
              </a:rPr>
              <a:t>Préparation préalable par un binôme puis envoi de la préparation à l’équipe avant la réunion </a:t>
            </a:r>
          </a:p>
          <a:p>
            <a:pPr marL="342900" lvl="0" indent="-342900">
              <a:lnSpc>
                <a:spcPct val="107000"/>
              </a:lnSpc>
              <a:spcAft>
                <a:spcPts val="800"/>
              </a:spcAft>
              <a:buFont typeface="Symbol" panose="05050102010706020507" pitchFamily="18" charset="2"/>
              <a:buChar char=""/>
            </a:pPr>
            <a:r>
              <a:rPr lang="fr-FR" sz="1400" kern="100" dirty="0">
                <a:effectLst/>
                <a:latin typeface="Calibri" panose="020F0502020204030204" pitchFamily="34" charset="0"/>
                <a:ea typeface="Yu Gothic" panose="020B0400000000000000" pitchFamily="34" charset="-128"/>
                <a:cs typeface="Times New Roman" panose="02020603050405020304" pitchFamily="18" charset="0"/>
              </a:rPr>
              <a:t>2 membres qui envoient des questions et une synthèse pour préparer avant la réunion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Q4: Les témoignages sont partagés à la première personne (en JE)</a:t>
            </a:r>
            <a:endParaRPr dirty="0"/>
          </a:p>
        </p:txBody>
      </p:sp>
      <p:sp>
        <p:nvSpPr>
          <p:cNvPr id="3" name="Title"/>
          <p:cNvSpPr>
            <a:spLocks noGrp="1"/>
          </p:cNvSpPr>
          <p:nvPr>
            <p:ph type="body" sz="quarter" idx="14"/>
          </p:nvPr>
        </p:nvSpPr>
        <p:spPr/>
        <p:txBody>
          <a:bodyPr>
            <a:normAutofit lnSpcReduction="10000"/>
          </a:bodyPr>
          <a:lstStyle/>
          <a:p>
            <a:r>
              <a:rPr lang="en-GB" dirty="0"/>
              <a:t>Réponses obtenues : 38   Question(s) ignorée(s) : 0</a:t>
            </a:r>
            <a:endParaRPr dirty="0"/>
          </a:p>
        </p:txBody>
      </p:sp>
      <p:pic>
        <p:nvPicPr>
          <p:cNvPr id="6" name="Picture 1"/>
          <p:cNvPicPr>
            <a:picLocks noChangeAspect="1"/>
          </p:cNvPicPr>
          <p:nvPr/>
        </p:nvPicPr>
        <p:blipFill>
          <a:blip r:embed="rId2"/>
          <a:stretch>
            <a:fillRect/>
          </a:stretch>
        </p:blipFill>
        <p:spPr>
          <a:xfrm>
            <a:off x="550100" y="1000000"/>
            <a:ext cx="7543800" cy="3643500"/>
          </a:xfrm>
          <a:prstGeom prst="rect">
            <a:avLst/>
          </a:prstGeom>
        </p:spPr>
      </p:pic>
    </p:spTree>
  </p:cSld>
  <p:clrMapOvr>
    <a:masterClrMapping/>
  </p:clrMapOvr>
</p:sld>
</file>

<file path=ppt/theme/theme1.xml><?xml version="1.0" encoding="utf-8"?>
<a:theme xmlns:a="http://schemas.openxmlformats.org/drawingml/2006/main" name="Data slides">
  <a:themeElements>
    <a:clrScheme name="Custom 93">
      <a:dk1>
        <a:srgbClr val="333333"/>
      </a:dk1>
      <a:lt1>
        <a:sysClr val="window" lastClr="FFFFFF"/>
      </a:lt1>
      <a:dk2>
        <a:srgbClr val="666666"/>
      </a:dk2>
      <a:lt2>
        <a:srgbClr val="EEECE1"/>
      </a:lt2>
      <a:accent1>
        <a:srgbClr val="00BF6F"/>
      </a:accent1>
      <a:accent2>
        <a:srgbClr val="507CB6"/>
      </a:accent2>
      <a:accent3>
        <a:srgbClr val="F9BE00"/>
      </a:accent3>
      <a:accent4>
        <a:srgbClr val="6BC8CD"/>
      </a:accent4>
      <a:accent5>
        <a:srgbClr val="EA854B"/>
      </a:accent5>
      <a:accent6>
        <a:srgbClr val="7D5E8F"/>
      </a:accent6>
      <a:hlink>
        <a:srgbClr val="31859C"/>
      </a:hlink>
      <a:folHlink>
        <a:srgbClr val="31859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1485</Words>
  <Application>Microsoft Office PowerPoint</Application>
  <PresentationFormat>Affichage à l'écran (16:9)</PresentationFormat>
  <Paragraphs>95</Paragraphs>
  <Slides>15</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15</vt:i4>
      </vt:variant>
    </vt:vector>
  </HeadingPairs>
  <TitlesOfParts>
    <vt:vector size="20" baseType="lpstr">
      <vt:lpstr>Helvetica Neue</vt:lpstr>
      <vt:lpstr>Arial</vt:lpstr>
      <vt:lpstr>Calibri</vt:lpstr>
      <vt:lpstr>Symbol</vt:lpstr>
      <vt:lpstr>Data slides</vt:lpstr>
      <vt:lpstr>Présentation PowerPoint</vt:lpstr>
      <vt:lpstr>38</vt:lpstr>
      <vt:lpstr>Q1: Combien de thèmes travaillez-vous à l’année ?</vt:lpstr>
      <vt:lpstr>Q1: Autres</vt:lpstr>
      <vt:lpstr>Q2: Où trouvez-vous les thèmes choisis ? (plusieurs réponses possibles)</vt:lpstr>
      <vt:lpstr>Q2: Autres</vt:lpstr>
      <vt:lpstr>Q3: Pour un thème donné, qui est amené à préparer et à partager ?</vt:lpstr>
      <vt:lpstr>Q3: Autres</vt:lpstr>
      <vt:lpstr>Q4: Les témoignages sont partagés à la première personne (en JE)</vt:lpstr>
      <vt:lpstr>Q5: Vous jugez la place de la PSC et des écritures saintes dans vos temps de partage...</vt:lpstr>
      <vt:lpstr>Q6: Les échanges dans l'équipe après le temps de partage sur le thème sont</vt:lpstr>
      <vt:lpstr>Q7: Le Conseiller Spirituel fait une relecture spirituelle du temps de partage sur le thème</vt:lpstr>
      <vt:lpstr>Q8: Avec le recul, quells sont les avantages et inconvénients de l’approche retenue par votre équipe (1/3)</vt:lpstr>
      <vt:lpstr>Q8: Avec le recul, quells sont les avantages et inconvénients de l’approche retenue par votre équipe (2/3)</vt:lpstr>
      <vt:lpstr>Q8: Avec le recul, quells sont les avantages et inconvénients de l’approche retenue par votre équipe (3/3)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Guillaume JUGE</dc:creator>
  <cp:lastModifiedBy>Guillaume JUGE</cp:lastModifiedBy>
  <cp:revision>1</cp:revision>
  <dcterms:modified xsi:type="dcterms:W3CDTF">2024-04-20T07:20:52Z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3d88990f-7571-4a7c-bc93-49f4d97efb38_Enabled">
    <vt:lpwstr>true</vt:lpwstr>
  </property>
  <property fmtid="{D5CDD505-2E9C-101B-9397-08002B2CF9AE}" pid="3" name="MSIP_Label_3d88990f-7571-4a7c-bc93-49f4d97efb38_SetDate">
    <vt:lpwstr>2024-04-20T07:20:32Z</vt:lpwstr>
  </property>
  <property fmtid="{D5CDD505-2E9C-101B-9397-08002B2CF9AE}" pid="4" name="MSIP_Label_3d88990f-7571-4a7c-bc93-49f4d97efb38_Method">
    <vt:lpwstr>Standard</vt:lpwstr>
  </property>
  <property fmtid="{D5CDD505-2E9C-101B-9397-08002B2CF9AE}" pid="5" name="MSIP_Label_3d88990f-7571-4a7c-bc93-49f4d97efb38_Name">
    <vt:lpwstr>Confidential information</vt:lpwstr>
  </property>
  <property fmtid="{D5CDD505-2E9C-101B-9397-08002B2CF9AE}" pid="6" name="MSIP_Label_3d88990f-7571-4a7c-bc93-49f4d97efb38_SiteId">
    <vt:lpwstr>6290377f-8228-41f4-9ec7-573e224913bd</vt:lpwstr>
  </property>
  <property fmtid="{D5CDD505-2E9C-101B-9397-08002B2CF9AE}" pid="7" name="MSIP_Label_3d88990f-7571-4a7c-bc93-49f4d97efb38_ActionId">
    <vt:lpwstr>2f44335e-e0d4-4d2f-8c70-ca7863a97e7c</vt:lpwstr>
  </property>
  <property fmtid="{D5CDD505-2E9C-101B-9397-08002B2CF9AE}" pid="8" name="MSIP_Label_3d88990f-7571-4a7c-bc93-49f4d97efb38_ContentBits">
    <vt:lpwstr>0</vt:lpwstr>
  </property>
</Properties>
</file>